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49" r:id="rId2"/>
  </p:sldMasterIdLst>
  <p:notesMasterIdLst>
    <p:notesMasterId r:id="rId35"/>
  </p:notesMasterIdLst>
  <p:handoutMasterIdLst>
    <p:handoutMasterId r:id="rId36"/>
  </p:handoutMasterIdLst>
  <p:sldIdLst>
    <p:sldId id="256" r:id="rId3"/>
    <p:sldId id="267" r:id="rId4"/>
    <p:sldId id="282" r:id="rId5"/>
    <p:sldId id="270" r:id="rId6"/>
    <p:sldId id="275" r:id="rId7"/>
    <p:sldId id="276" r:id="rId8"/>
    <p:sldId id="277" r:id="rId9"/>
    <p:sldId id="285" r:id="rId10"/>
    <p:sldId id="271" r:id="rId11"/>
    <p:sldId id="272" r:id="rId12"/>
    <p:sldId id="269" r:id="rId13"/>
    <p:sldId id="257" r:id="rId14"/>
    <p:sldId id="287" r:id="rId15"/>
    <p:sldId id="268" r:id="rId16"/>
    <p:sldId id="258" r:id="rId17"/>
    <p:sldId id="259" r:id="rId18"/>
    <p:sldId id="260" r:id="rId19"/>
    <p:sldId id="261" r:id="rId20"/>
    <p:sldId id="262" r:id="rId21"/>
    <p:sldId id="263" r:id="rId22"/>
    <p:sldId id="264" r:id="rId23"/>
    <p:sldId id="265" r:id="rId24"/>
    <p:sldId id="280" r:id="rId25"/>
    <p:sldId id="266" r:id="rId26"/>
    <p:sldId id="288" r:id="rId27"/>
    <p:sldId id="273" r:id="rId28"/>
    <p:sldId id="278" r:id="rId29"/>
    <p:sldId id="279" r:id="rId30"/>
    <p:sldId id="281" r:id="rId31"/>
    <p:sldId id="283" r:id="rId32"/>
    <p:sldId id="284" r:id="rId33"/>
    <p:sldId id="286" r:id="rId3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660033"/>
    <a:srgbClr val="993366"/>
    <a:srgbClr val="006600"/>
    <a:srgbClr val="FFCC66"/>
    <a:srgbClr val="336600"/>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64" autoAdjust="0"/>
    <p:restoredTop sz="94745" autoAdjust="0"/>
  </p:normalViewPr>
  <p:slideViewPr>
    <p:cSldViewPr>
      <p:cViewPr varScale="1">
        <p:scale>
          <a:sx n="65" d="100"/>
          <a:sy n="65" d="100"/>
        </p:scale>
        <p:origin x="153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D06C95DA-5B59-0061-13D3-EB26D8646D5E}"/>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4819" name="Rectangle 3">
            <a:extLst>
              <a:ext uri="{FF2B5EF4-FFF2-40B4-BE49-F238E27FC236}">
                <a16:creationId xmlns:a16="http://schemas.microsoft.com/office/drawing/2014/main" id="{EDADCA90-2E85-540B-0D0F-37C8EC635F5E}"/>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34820" name="Rectangle 4">
            <a:extLst>
              <a:ext uri="{FF2B5EF4-FFF2-40B4-BE49-F238E27FC236}">
                <a16:creationId xmlns:a16="http://schemas.microsoft.com/office/drawing/2014/main" id="{D1169D5C-9A3D-D948-CB58-0B87A273A5E0}"/>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r>
              <a:rPr lang="en-US" altLang="en-US"/>
              <a:t>NSF North Mississippi GK-8</a:t>
            </a:r>
          </a:p>
        </p:txBody>
      </p:sp>
      <p:sp>
        <p:nvSpPr>
          <p:cNvPr id="34821" name="Rectangle 5">
            <a:extLst>
              <a:ext uri="{FF2B5EF4-FFF2-40B4-BE49-F238E27FC236}">
                <a16:creationId xmlns:a16="http://schemas.microsoft.com/office/drawing/2014/main" id="{B171546C-8FDC-0E5E-F959-C99B84C0686D}"/>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0339524-DC2D-4EE8-853C-7490B3BFB9D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A5F05BB-06CB-C0CC-3835-0921BB8AF2CB}"/>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26627" name="Rectangle 3">
            <a:extLst>
              <a:ext uri="{FF2B5EF4-FFF2-40B4-BE49-F238E27FC236}">
                <a16:creationId xmlns:a16="http://schemas.microsoft.com/office/drawing/2014/main" id="{34FEA0D4-AD2B-EB62-A89F-967FBCDF3ED9}"/>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3076" name="Rectangle 4">
            <a:extLst>
              <a:ext uri="{FF2B5EF4-FFF2-40B4-BE49-F238E27FC236}">
                <a16:creationId xmlns:a16="http://schemas.microsoft.com/office/drawing/2014/main" id="{6C746A6D-66A1-50AD-3772-598653FD387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9" name="Rectangle 5">
            <a:extLst>
              <a:ext uri="{FF2B5EF4-FFF2-40B4-BE49-F238E27FC236}">
                <a16:creationId xmlns:a16="http://schemas.microsoft.com/office/drawing/2014/main" id="{5155FDB9-08B1-CA59-300D-D32877C7AFF2}"/>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6630" name="Rectangle 6">
            <a:extLst>
              <a:ext uri="{FF2B5EF4-FFF2-40B4-BE49-F238E27FC236}">
                <a16:creationId xmlns:a16="http://schemas.microsoft.com/office/drawing/2014/main" id="{39BA73C1-9198-74A5-5245-79BD58344265}"/>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r>
              <a:rPr lang="en-US" altLang="en-US"/>
              <a:t>NSF North Mississippi GK-8</a:t>
            </a:r>
          </a:p>
        </p:txBody>
      </p:sp>
      <p:sp>
        <p:nvSpPr>
          <p:cNvPr id="26631" name="Rectangle 7">
            <a:extLst>
              <a:ext uri="{FF2B5EF4-FFF2-40B4-BE49-F238E27FC236}">
                <a16:creationId xmlns:a16="http://schemas.microsoft.com/office/drawing/2014/main" id="{ABAD8C4A-54A2-8D44-9F5C-329FA78CA95F}"/>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B9ACAC0-E124-45D4-AF31-49FA43477D5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28AA27DD-2663-8B79-7CCE-BD0F6B93658E}"/>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NSF North Mississippi GK-8</a:t>
            </a:r>
          </a:p>
        </p:txBody>
      </p:sp>
      <p:sp>
        <p:nvSpPr>
          <p:cNvPr id="6147" name="Rectangle 7">
            <a:extLst>
              <a:ext uri="{FF2B5EF4-FFF2-40B4-BE49-F238E27FC236}">
                <a16:creationId xmlns:a16="http://schemas.microsoft.com/office/drawing/2014/main" id="{4E4F2873-BDAF-316C-9C9E-8EEB8EB965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243B01A-6435-4DD7-9559-4C12D8889328}" type="slidenum">
              <a:rPr lang="en-US" altLang="en-US" sz="1200" smtClean="0"/>
              <a:pPr/>
              <a:t>1</a:t>
            </a:fld>
            <a:endParaRPr lang="en-US" altLang="en-US" sz="1200"/>
          </a:p>
        </p:txBody>
      </p:sp>
      <p:sp>
        <p:nvSpPr>
          <p:cNvPr id="6148" name="Rectangle 2">
            <a:extLst>
              <a:ext uri="{FF2B5EF4-FFF2-40B4-BE49-F238E27FC236}">
                <a16:creationId xmlns:a16="http://schemas.microsoft.com/office/drawing/2014/main" id="{D156C321-8E8A-45D5-2FBD-EA597646B2F8}"/>
              </a:ext>
            </a:extLst>
          </p:cNvPr>
          <p:cNvSpPr>
            <a:spLocks noGrp="1" noRot="1" noChangeAspect="1" noChangeArrowheads="1" noTextEdit="1"/>
          </p:cNvSpPr>
          <p:nvPr>
            <p:ph type="sldImg"/>
          </p:nvPr>
        </p:nvSpPr>
        <p:spPr>
          <a:ln/>
        </p:spPr>
      </p:sp>
      <p:sp>
        <p:nvSpPr>
          <p:cNvPr id="6149" name="Rectangle 3">
            <a:extLst>
              <a:ext uri="{FF2B5EF4-FFF2-40B4-BE49-F238E27FC236}">
                <a16:creationId xmlns:a16="http://schemas.microsoft.com/office/drawing/2014/main" id="{6CF53A8C-E5DF-AF94-EADF-51F6C9E040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3469692E-7FED-F499-4EC1-2CE0A079FBC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NSF North Mississippi GK-8</a:t>
            </a:r>
          </a:p>
        </p:txBody>
      </p:sp>
      <p:sp>
        <p:nvSpPr>
          <p:cNvPr id="8195" name="Rectangle 7">
            <a:extLst>
              <a:ext uri="{FF2B5EF4-FFF2-40B4-BE49-F238E27FC236}">
                <a16:creationId xmlns:a16="http://schemas.microsoft.com/office/drawing/2014/main" id="{E3265D78-CBF0-32E2-F063-3FCC9BAFD0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523AF59-ADE3-4AAF-8879-A17869207C5A}" type="slidenum">
              <a:rPr lang="en-US" altLang="en-US" sz="1200" smtClean="0"/>
              <a:pPr/>
              <a:t>2</a:t>
            </a:fld>
            <a:endParaRPr lang="en-US" altLang="en-US" sz="1200"/>
          </a:p>
        </p:txBody>
      </p:sp>
      <p:sp>
        <p:nvSpPr>
          <p:cNvPr id="8196" name="Rectangle 2">
            <a:extLst>
              <a:ext uri="{FF2B5EF4-FFF2-40B4-BE49-F238E27FC236}">
                <a16:creationId xmlns:a16="http://schemas.microsoft.com/office/drawing/2014/main" id="{66038B3F-6E50-62AB-C738-BDE64512D3EF}"/>
              </a:ext>
            </a:extLst>
          </p:cNvPr>
          <p:cNvSpPr>
            <a:spLocks noGrp="1" noRot="1" noChangeAspect="1" noChangeArrowheads="1" noTextEdit="1"/>
          </p:cNvSpPr>
          <p:nvPr>
            <p:ph type="sldImg"/>
          </p:nvPr>
        </p:nvSpPr>
        <p:spPr>
          <a:ln/>
        </p:spPr>
      </p:sp>
      <p:sp>
        <p:nvSpPr>
          <p:cNvPr id="8197" name="Rectangle 3">
            <a:extLst>
              <a:ext uri="{FF2B5EF4-FFF2-40B4-BE49-F238E27FC236}">
                <a16:creationId xmlns:a16="http://schemas.microsoft.com/office/drawing/2014/main" id="{49AA61D9-92EC-2C3E-B547-FE1E991E30F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a:extLst>
              <a:ext uri="{FF2B5EF4-FFF2-40B4-BE49-F238E27FC236}">
                <a16:creationId xmlns:a16="http://schemas.microsoft.com/office/drawing/2014/main" id="{9F2E396B-049A-A8D3-2AE1-09172A3B393F}"/>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NSF North Mississippi GK-8</a:t>
            </a:r>
          </a:p>
        </p:txBody>
      </p:sp>
      <p:sp>
        <p:nvSpPr>
          <p:cNvPr id="10243" name="Rectangle 7">
            <a:extLst>
              <a:ext uri="{FF2B5EF4-FFF2-40B4-BE49-F238E27FC236}">
                <a16:creationId xmlns:a16="http://schemas.microsoft.com/office/drawing/2014/main" id="{D3BADE56-1A2B-DB2D-C438-E4615E1AC8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C7A1900-D2D2-4549-A735-9405A8108C3A}" type="slidenum">
              <a:rPr lang="en-US" altLang="en-US" sz="1200" smtClean="0"/>
              <a:pPr/>
              <a:t>3</a:t>
            </a:fld>
            <a:endParaRPr lang="en-US" altLang="en-US" sz="1200"/>
          </a:p>
        </p:txBody>
      </p:sp>
      <p:sp>
        <p:nvSpPr>
          <p:cNvPr id="10244" name="Rectangle 2">
            <a:extLst>
              <a:ext uri="{FF2B5EF4-FFF2-40B4-BE49-F238E27FC236}">
                <a16:creationId xmlns:a16="http://schemas.microsoft.com/office/drawing/2014/main" id="{716CF93B-C0A9-A756-324D-F53D6CF88735}"/>
              </a:ext>
            </a:extLst>
          </p:cNvPr>
          <p:cNvSpPr>
            <a:spLocks noGrp="1" noRot="1" noChangeAspect="1" noChangeArrowheads="1" noTextEdit="1"/>
          </p:cNvSpPr>
          <p:nvPr>
            <p:ph type="sldImg"/>
          </p:nvPr>
        </p:nvSpPr>
        <p:spPr>
          <a:ln/>
        </p:spPr>
      </p:sp>
      <p:sp>
        <p:nvSpPr>
          <p:cNvPr id="10245" name="Rectangle 3">
            <a:extLst>
              <a:ext uri="{FF2B5EF4-FFF2-40B4-BE49-F238E27FC236}">
                <a16:creationId xmlns:a16="http://schemas.microsoft.com/office/drawing/2014/main" id="{9F2D07BF-390A-D135-4383-53E992E0688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a:extLst>
              <a:ext uri="{FF2B5EF4-FFF2-40B4-BE49-F238E27FC236}">
                <a16:creationId xmlns:a16="http://schemas.microsoft.com/office/drawing/2014/main" id="{562184DA-5151-73F4-7E1B-19BAB58FB71A}"/>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NSF North Mississippi GK-8</a:t>
            </a:r>
          </a:p>
        </p:txBody>
      </p:sp>
      <p:sp>
        <p:nvSpPr>
          <p:cNvPr id="12291" name="Rectangle 7">
            <a:extLst>
              <a:ext uri="{FF2B5EF4-FFF2-40B4-BE49-F238E27FC236}">
                <a16:creationId xmlns:a16="http://schemas.microsoft.com/office/drawing/2014/main" id="{E7E9E8DD-B757-66E5-5117-8C09050271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D92C5C-E9EA-4CA1-9648-7B3A36A1B331}" type="slidenum">
              <a:rPr lang="en-US" altLang="en-US" sz="1200" smtClean="0"/>
              <a:pPr/>
              <a:t>4</a:t>
            </a:fld>
            <a:endParaRPr lang="en-US" altLang="en-US" sz="1200"/>
          </a:p>
        </p:txBody>
      </p:sp>
      <p:sp>
        <p:nvSpPr>
          <p:cNvPr id="12292" name="Rectangle 2">
            <a:extLst>
              <a:ext uri="{FF2B5EF4-FFF2-40B4-BE49-F238E27FC236}">
                <a16:creationId xmlns:a16="http://schemas.microsoft.com/office/drawing/2014/main" id="{989D04CD-203D-55CB-A055-7DDBF33F2CE2}"/>
              </a:ext>
            </a:extLst>
          </p:cNvPr>
          <p:cNvSpPr>
            <a:spLocks noGrp="1" noRot="1" noChangeAspect="1" noChangeArrowheads="1" noTextEdit="1"/>
          </p:cNvSpPr>
          <p:nvPr>
            <p:ph type="sldImg"/>
          </p:nvPr>
        </p:nvSpPr>
        <p:spPr>
          <a:ln/>
        </p:spPr>
      </p:sp>
      <p:sp>
        <p:nvSpPr>
          <p:cNvPr id="12293" name="Rectangle 3">
            <a:extLst>
              <a:ext uri="{FF2B5EF4-FFF2-40B4-BE49-F238E27FC236}">
                <a16:creationId xmlns:a16="http://schemas.microsoft.com/office/drawing/2014/main" id="{F07B1FC3-D9B7-8FBD-1952-907F02D6E8E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DD4E35B8-BAA3-BD8F-2E8A-CAC159C7CCD6}"/>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NSF North Mississippi GK-8</a:t>
            </a:r>
          </a:p>
        </p:txBody>
      </p:sp>
      <p:sp>
        <p:nvSpPr>
          <p:cNvPr id="14339" name="Rectangle 7">
            <a:extLst>
              <a:ext uri="{FF2B5EF4-FFF2-40B4-BE49-F238E27FC236}">
                <a16:creationId xmlns:a16="http://schemas.microsoft.com/office/drawing/2014/main" id="{12F6BFD2-70B7-1E2B-53C8-7160402192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FDDFC86-BFA9-4060-845C-407A78760371}" type="slidenum">
              <a:rPr lang="en-US" altLang="en-US" sz="1200" smtClean="0"/>
              <a:pPr/>
              <a:t>5</a:t>
            </a:fld>
            <a:endParaRPr lang="en-US" altLang="en-US" sz="1200"/>
          </a:p>
        </p:txBody>
      </p:sp>
      <p:sp>
        <p:nvSpPr>
          <p:cNvPr id="14340" name="Rectangle 2">
            <a:extLst>
              <a:ext uri="{FF2B5EF4-FFF2-40B4-BE49-F238E27FC236}">
                <a16:creationId xmlns:a16="http://schemas.microsoft.com/office/drawing/2014/main" id="{A26358FD-DBBA-9F1F-0F99-1425BE9C322F}"/>
              </a:ext>
            </a:extLst>
          </p:cNvPr>
          <p:cNvSpPr>
            <a:spLocks noGrp="1" noRot="1" noChangeAspect="1" noChangeArrowheads="1" noTextEdit="1"/>
          </p:cNvSpPr>
          <p:nvPr>
            <p:ph type="sldImg"/>
          </p:nvPr>
        </p:nvSpPr>
        <p:spPr>
          <a:ln/>
        </p:spPr>
      </p:sp>
      <p:sp>
        <p:nvSpPr>
          <p:cNvPr id="14341" name="Rectangle 3">
            <a:extLst>
              <a:ext uri="{FF2B5EF4-FFF2-40B4-BE49-F238E27FC236}">
                <a16:creationId xmlns:a16="http://schemas.microsoft.com/office/drawing/2014/main" id="{619B4501-6B2F-00B0-D57A-D67F0ED4CE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a:extLst>
              <a:ext uri="{FF2B5EF4-FFF2-40B4-BE49-F238E27FC236}">
                <a16:creationId xmlns:a16="http://schemas.microsoft.com/office/drawing/2014/main" id="{37A1EC61-BB49-D695-2F46-985A6ED9B082}"/>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NSF North Mississippi GK-8</a:t>
            </a:r>
          </a:p>
        </p:txBody>
      </p:sp>
      <p:sp>
        <p:nvSpPr>
          <p:cNvPr id="20483" name="Rectangle 7">
            <a:extLst>
              <a:ext uri="{FF2B5EF4-FFF2-40B4-BE49-F238E27FC236}">
                <a16:creationId xmlns:a16="http://schemas.microsoft.com/office/drawing/2014/main" id="{A76AE9D3-81D3-8463-F52C-3FCCAE3508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73F0007-8A8C-47F0-AB98-A86F94A19F1C}" type="slidenum">
              <a:rPr lang="en-US" altLang="en-US" sz="1200" smtClean="0"/>
              <a:pPr/>
              <a:t>9</a:t>
            </a:fld>
            <a:endParaRPr lang="en-US" altLang="en-US" sz="1200"/>
          </a:p>
        </p:txBody>
      </p:sp>
      <p:sp>
        <p:nvSpPr>
          <p:cNvPr id="20484" name="Rectangle 2">
            <a:extLst>
              <a:ext uri="{FF2B5EF4-FFF2-40B4-BE49-F238E27FC236}">
                <a16:creationId xmlns:a16="http://schemas.microsoft.com/office/drawing/2014/main" id="{0576100D-1C75-DF03-B57C-6497CE8FF0C6}"/>
              </a:ext>
            </a:extLst>
          </p:cNvPr>
          <p:cNvSpPr>
            <a:spLocks noGrp="1" noRot="1" noChangeAspect="1" noChangeArrowheads="1" noTextEdit="1"/>
          </p:cNvSpPr>
          <p:nvPr>
            <p:ph type="sldImg"/>
          </p:nvPr>
        </p:nvSpPr>
        <p:spPr>
          <a:ln/>
        </p:spPr>
      </p:sp>
      <p:sp>
        <p:nvSpPr>
          <p:cNvPr id="20485" name="Rectangle 3">
            <a:extLst>
              <a:ext uri="{FF2B5EF4-FFF2-40B4-BE49-F238E27FC236}">
                <a16:creationId xmlns:a16="http://schemas.microsoft.com/office/drawing/2014/main" id="{1D1FAF24-65EE-BD8E-19DB-FDE79312BE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3469692E-7FED-F499-4EC1-2CE0A079FBC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NSF North Mississippi GK-8</a:t>
            </a:r>
          </a:p>
        </p:txBody>
      </p:sp>
      <p:sp>
        <p:nvSpPr>
          <p:cNvPr id="8195" name="Rectangle 7">
            <a:extLst>
              <a:ext uri="{FF2B5EF4-FFF2-40B4-BE49-F238E27FC236}">
                <a16:creationId xmlns:a16="http://schemas.microsoft.com/office/drawing/2014/main" id="{E3265D78-CBF0-32E2-F063-3FCC9BAFD0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523AF59-ADE3-4AAF-8879-A17869207C5A}" type="slidenum">
              <a:rPr lang="en-US" altLang="en-US" sz="1200" smtClean="0"/>
              <a:pPr/>
              <a:t>13</a:t>
            </a:fld>
            <a:endParaRPr lang="en-US" altLang="en-US" sz="1200"/>
          </a:p>
        </p:txBody>
      </p:sp>
      <p:sp>
        <p:nvSpPr>
          <p:cNvPr id="8196" name="Rectangle 2">
            <a:extLst>
              <a:ext uri="{FF2B5EF4-FFF2-40B4-BE49-F238E27FC236}">
                <a16:creationId xmlns:a16="http://schemas.microsoft.com/office/drawing/2014/main" id="{66038B3F-6E50-62AB-C738-BDE64512D3EF}"/>
              </a:ext>
            </a:extLst>
          </p:cNvPr>
          <p:cNvSpPr>
            <a:spLocks noGrp="1" noRot="1" noChangeAspect="1" noChangeArrowheads="1" noTextEdit="1"/>
          </p:cNvSpPr>
          <p:nvPr>
            <p:ph type="sldImg"/>
          </p:nvPr>
        </p:nvSpPr>
        <p:spPr>
          <a:ln/>
        </p:spPr>
      </p:sp>
      <p:sp>
        <p:nvSpPr>
          <p:cNvPr id="8197" name="Rectangle 3">
            <a:extLst>
              <a:ext uri="{FF2B5EF4-FFF2-40B4-BE49-F238E27FC236}">
                <a16:creationId xmlns:a16="http://schemas.microsoft.com/office/drawing/2014/main" id="{49AA61D9-92EC-2C3E-B547-FE1E991E30F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440269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a:extLst>
              <a:ext uri="{FF2B5EF4-FFF2-40B4-BE49-F238E27FC236}">
                <a16:creationId xmlns:a16="http://schemas.microsoft.com/office/drawing/2014/main" id="{98C479B1-90D1-037A-E9E5-FECC9AF97587}"/>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NSF North Mississippi GK-8</a:t>
            </a:r>
          </a:p>
        </p:txBody>
      </p:sp>
      <p:sp>
        <p:nvSpPr>
          <p:cNvPr id="24579" name="Rectangle 7">
            <a:extLst>
              <a:ext uri="{FF2B5EF4-FFF2-40B4-BE49-F238E27FC236}">
                <a16:creationId xmlns:a16="http://schemas.microsoft.com/office/drawing/2014/main" id="{6C05F4D2-6B54-19C3-084E-A5BA057041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E339B2A-D489-48D4-9E47-22AD76FAA833}" type="slidenum">
              <a:rPr lang="en-US" altLang="en-US" sz="1200" smtClean="0"/>
              <a:pPr/>
              <a:t>14</a:t>
            </a:fld>
            <a:endParaRPr lang="en-US" altLang="en-US" sz="1200"/>
          </a:p>
        </p:txBody>
      </p:sp>
      <p:sp>
        <p:nvSpPr>
          <p:cNvPr id="24580" name="Rectangle 2">
            <a:extLst>
              <a:ext uri="{FF2B5EF4-FFF2-40B4-BE49-F238E27FC236}">
                <a16:creationId xmlns:a16="http://schemas.microsoft.com/office/drawing/2014/main" id="{D10EED0B-01A6-7567-8D8B-4D00FF2F4241}"/>
              </a:ext>
            </a:extLst>
          </p:cNvPr>
          <p:cNvSpPr>
            <a:spLocks noGrp="1" noRot="1" noChangeAspect="1" noChangeArrowheads="1" noTextEdit="1"/>
          </p:cNvSpPr>
          <p:nvPr>
            <p:ph type="sldImg"/>
          </p:nvPr>
        </p:nvSpPr>
        <p:spPr>
          <a:ln/>
        </p:spPr>
      </p:sp>
      <p:sp>
        <p:nvSpPr>
          <p:cNvPr id="24581" name="Rectangle 3">
            <a:extLst>
              <a:ext uri="{FF2B5EF4-FFF2-40B4-BE49-F238E27FC236}">
                <a16:creationId xmlns:a16="http://schemas.microsoft.com/office/drawing/2014/main" id="{9B09AAC1-D166-9422-0898-2DC0AAC9F33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a:extLst>
              <a:ext uri="{FF2B5EF4-FFF2-40B4-BE49-F238E27FC236}">
                <a16:creationId xmlns:a16="http://schemas.microsoft.com/office/drawing/2014/main" id="{B60D33DC-8DDA-A1D0-0C37-2CF9F2E479C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NSF North Mississippi GK-8</a:t>
            </a:r>
          </a:p>
        </p:txBody>
      </p:sp>
      <p:sp>
        <p:nvSpPr>
          <p:cNvPr id="34819" name="Rectangle 7">
            <a:extLst>
              <a:ext uri="{FF2B5EF4-FFF2-40B4-BE49-F238E27FC236}">
                <a16:creationId xmlns:a16="http://schemas.microsoft.com/office/drawing/2014/main" id="{47F5A131-C17F-E2F5-3511-1C2D7C4009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C063D6E-72E9-444F-97FA-DFE4474E4D79}" type="slidenum">
              <a:rPr lang="en-US" altLang="en-US" sz="1200" smtClean="0"/>
              <a:pPr/>
              <a:t>24</a:t>
            </a:fld>
            <a:endParaRPr lang="en-US" altLang="en-US" sz="1200"/>
          </a:p>
        </p:txBody>
      </p:sp>
      <p:sp>
        <p:nvSpPr>
          <p:cNvPr id="34820" name="Rectangle 2">
            <a:extLst>
              <a:ext uri="{FF2B5EF4-FFF2-40B4-BE49-F238E27FC236}">
                <a16:creationId xmlns:a16="http://schemas.microsoft.com/office/drawing/2014/main" id="{B9B5CAEA-0672-750C-35AA-AEE81F92C01C}"/>
              </a:ext>
            </a:extLst>
          </p:cNvPr>
          <p:cNvSpPr>
            <a:spLocks noGrp="1" noRot="1" noChangeAspect="1" noChangeArrowheads="1" noTextEdit="1"/>
          </p:cNvSpPr>
          <p:nvPr>
            <p:ph type="sldImg"/>
          </p:nvPr>
        </p:nvSpPr>
        <p:spPr>
          <a:ln/>
        </p:spPr>
      </p:sp>
      <p:sp>
        <p:nvSpPr>
          <p:cNvPr id="34821" name="Rectangle 3">
            <a:extLst>
              <a:ext uri="{FF2B5EF4-FFF2-40B4-BE49-F238E27FC236}">
                <a16:creationId xmlns:a16="http://schemas.microsoft.com/office/drawing/2014/main" id="{40CB0684-AB1C-EAC3-3889-5875222533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04668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052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825625"/>
            <a:ext cx="1971675" cy="43513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1825625"/>
            <a:ext cx="576262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658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90600" y="2743200"/>
            <a:ext cx="6553200" cy="1143000"/>
          </a:xfr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075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470D8CB1-6ACA-1B20-0962-7072E8F510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1F70D41-1A2F-B4B5-B10B-190B8C25D163}"/>
              </a:ext>
            </a:extLst>
          </p:cNvPr>
          <p:cNvSpPr>
            <a:spLocks noGrp="1" noChangeArrowheads="1"/>
          </p:cNvSpPr>
          <p:nvPr>
            <p:ph type="ftr" sz="quarter" idx="11"/>
          </p:nvPr>
        </p:nvSpPr>
        <p:spPr>
          <a:ln/>
        </p:spPr>
        <p:txBody>
          <a:bodyPr/>
          <a:lstStyle>
            <a:lvl1pPr>
              <a:defRPr/>
            </a:lvl1pPr>
          </a:lstStyle>
          <a:p>
            <a:pPr>
              <a:defRPr/>
            </a:pPr>
            <a:r>
              <a:rPr lang="en-US" altLang="en-US"/>
              <a:t>NSF North Mississippi GK-8NSF North Mississippi GK-8</a:t>
            </a:r>
          </a:p>
        </p:txBody>
      </p:sp>
      <p:sp>
        <p:nvSpPr>
          <p:cNvPr id="6" name="Rectangle 6">
            <a:extLst>
              <a:ext uri="{FF2B5EF4-FFF2-40B4-BE49-F238E27FC236}">
                <a16:creationId xmlns:a16="http://schemas.microsoft.com/office/drawing/2014/main" id="{EAC44DDD-3FCC-23BB-E7D8-AEA06E27E191}"/>
              </a:ext>
            </a:extLst>
          </p:cNvPr>
          <p:cNvSpPr>
            <a:spLocks noGrp="1" noChangeArrowheads="1"/>
          </p:cNvSpPr>
          <p:nvPr>
            <p:ph type="sldNum" sz="quarter" idx="12"/>
          </p:nvPr>
        </p:nvSpPr>
        <p:spPr>
          <a:ln/>
        </p:spPr>
        <p:txBody>
          <a:bodyPr/>
          <a:lstStyle>
            <a:lvl1pPr>
              <a:defRPr/>
            </a:lvl1pPr>
          </a:lstStyle>
          <a:p>
            <a:pPr>
              <a:defRPr/>
            </a:pPr>
            <a:fld id="{36F5E6F8-58D4-46A0-896A-594516B3BCBD}" type="slidenum">
              <a:rPr lang="en-US" altLang="en-US"/>
              <a:pPr>
                <a:defRPr/>
              </a:pPr>
              <a:t>‹#›</a:t>
            </a:fld>
            <a:endParaRPr lang="en-US" altLang="en-US"/>
          </a:p>
        </p:txBody>
      </p:sp>
    </p:spTree>
    <p:extLst>
      <p:ext uri="{BB962C8B-B14F-4D97-AF65-F5344CB8AC3E}">
        <p14:creationId xmlns:p14="http://schemas.microsoft.com/office/powerpoint/2010/main" val="4131458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8665BE-DE84-CF1B-31AA-16A16B19B7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502ADB3-73FA-DF26-70A9-D5679F54221B}"/>
              </a:ext>
            </a:extLst>
          </p:cNvPr>
          <p:cNvSpPr>
            <a:spLocks noGrp="1" noChangeArrowheads="1"/>
          </p:cNvSpPr>
          <p:nvPr>
            <p:ph type="ftr" sz="quarter" idx="11"/>
          </p:nvPr>
        </p:nvSpPr>
        <p:spPr>
          <a:ln/>
        </p:spPr>
        <p:txBody>
          <a:bodyPr/>
          <a:lstStyle>
            <a:lvl1pPr>
              <a:defRPr/>
            </a:lvl1pPr>
          </a:lstStyle>
          <a:p>
            <a:pPr>
              <a:defRPr/>
            </a:pPr>
            <a:r>
              <a:rPr lang="en-US" altLang="en-US"/>
              <a:t>NSF North Mississippi GK-8NSF North Mississippi GK-8</a:t>
            </a:r>
          </a:p>
        </p:txBody>
      </p:sp>
      <p:sp>
        <p:nvSpPr>
          <p:cNvPr id="6" name="Rectangle 6">
            <a:extLst>
              <a:ext uri="{FF2B5EF4-FFF2-40B4-BE49-F238E27FC236}">
                <a16:creationId xmlns:a16="http://schemas.microsoft.com/office/drawing/2014/main" id="{A8BAD58F-29E4-A779-7D13-F90ECA36565B}"/>
              </a:ext>
            </a:extLst>
          </p:cNvPr>
          <p:cNvSpPr>
            <a:spLocks noGrp="1" noChangeArrowheads="1"/>
          </p:cNvSpPr>
          <p:nvPr>
            <p:ph type="sldNum" sz="quarter" idx="12"/>
          </p:nvPr>
        </p:nvSpPr>
        <p:spPr>
          <a:ln/>
        </p:spPr>
        <p:txBody>
          <a:bodyPr/>
          <a:lstStyle>
            <a:lvl1pPr>
              <a:defRPr/>
            </a:lvl1pPr>
          </a:lstStyle>
          <a:p>
            <a:pPr>
              <a:defRPr/>
            </a:pPr>
            <a:fld id="{03A23623-BC4C-472A-B324-2E5483FCBE3C}" type="slidenum">
              <a:rPr lang="en-US" altLang="en-US"/>
              <a:pPr>
                <a:defRPr/>
              </a:pPr>
              <a:t>‹#›</a:t>
            </a:fld>
            <a:endParaRPr lang="en-US" altLang="en-US"/>
          </a:p>
        </p:txBody>
      </p:sp>
    </p:spTree>
    <p:extLst>
      <p:ext uri="{BB962C8B-B14F-4D97-AF65-F5344CB8AC3E}">
        <p14:creationId xmlns:p14="http://schemas.microsoft.com/office/powerpoint/2010/main" val="3123461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ED46C1F-98AB-3905-4AAF-BD4B4C2742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65A57D3-F21D-8D08-8BC9-09F5017601A5}"/>
              </a:ext>
            </a:extLst>
          </p:cNvPr>
          <p:cNvSpPr>
            <a:spLocks noGrp="1" noChangeArrowheads="1"/>
          </p:cNvSpPr>
          <p:nvPr>
            <p:ph type="ftr" sz="quarter" idx="11"/>
          </p:nvPr>
        </p:nvSpPr>
        <p:spPr>
          <a:ln/>
        </p:spPr>
        <p:txBody>
          <a:bodyPr/>
          <a:lstStyle>
            <a:lvl1pPr>
              <a:defRPr/>
            </a:lvl1pPr>
          </a:lstStyle>
          <a:p>
            <a:pPr>
              <a:defRPr/>
            </a:pPr>
            <a:r>
              <a:rPr lang="en-US" altLang="en-US"/>
              <a:t>NSF North Mississippi GK-8NSF North Mississippi GK-8</a:t>
            </a:r>
          </a:p>
        </p:txBody>
      </p:sp>
      <p:sp>
        <p:nvSpPr>
          <p:cNvPr id="6" name="Rectangle 6">
            <a:extLst>
              <a:ext uri="{FF2B5EF4-FFF2-40B4-BE49-F238E27FC236}">
                <a16:creationId xmlns:a16="http://schemas.microsoft.com/office/drawing/2014/main" id="{C7002103-3A03-1E80-8BBD-7BE258574A35}"/>
              </a:ext>
            </a:extLst>
          </p:cNvPr>
          <p:cNvSpPr>
            <a:spLocks noGrp="1" noChangeArrowheads="1"/>
          </p:cNvSpPr>
          <p:nvPr>
            <p:ph type="sldNum" sz="quarter" idx="12"/>
          </p:nvPr>
        </p:nvSpPr>
        <p:spPr>
          <a:ln/>
        </p:spPr>
        <p:txBody>
          <a:bodyPr/>
          <a:lstStyle>
            <a:lvl1pPr>
              <a:defRPr/>
            </a:lvl1pPr>
          </a:lstStyle>
          <a:p>
            <a:pPr>
              <a:defRPr/>
            </a:pPr>
            <a:fld id="{E20A02F9-AF4B-43FB-B2A9-52438CB729C5}" type="slidenum">
              <a:rPr lang="en-US" altLang="en-US"/>
              <a:pPr>
                <a:defRPr/>
              </a:pPr>
              <a:t>‹#›</a:t>
            </a:fld>
            <a:endParaRPr lang="en-US" altLang="en-US"/>
          </a:p>
        </p:txBody>
      </p:sp>
    </p:spTree>
    <p:extLst>
      <p:ext uri="{BB962C8B-B14F-4D97-AF65-F5344CB8AC3E}">
        <p14:creationId xmlns:p14="http://schemas.microsoft.com/office/powerpoint/2010/main" val="3207121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31CF89-D875-D2A1-47CF-4F51E626C5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A95F5A0-DCC2-6063-8B0A-EE1E68982974}"/>
              </a:ext>
            </a:extLst>
          </p:cNvPr>
          <p:cNvSpPr>
            <a:spLocks noGrp="1" noChangeArrowheads="1"/>
          </p:cNvSpPr>
          <p:nvPr>
            <p:ph type="ftr" sz="quarter" idx="11"/>
          </p:nvPr>
        </p:nvSpPr>
        <p:spPr>
          <a:ln/>
        </p:spPr>
        <p:txBody>
          <a:bodyPr/>
          <a:lstStyle>
            <a:lvl1pPr>
              <a:defRPr/>
            </a:lvl1pPr>
          </a:lstStyle>
          <a:p>
            <a:pPr>
              <a:defRPr/>
            </a:pPr>
            <a:r>
              <a:rPr lang="en-US" altLang="en-US"/>
              <a:t>NSF North Mississippi GK-8NSF North Mississippi GK-8</a:t>
            </a:r>
          </a:p>
        </p:txBody>
      </p:sp>
      <p:sp>
        <p:nvSpPr>
          <p:cNvPr id="7" name="Rectangle 6">
            <a:extLst>
              <a:ext uri="{FF2B5EF4-FFF2-40B4-BE49-F238E27FC236}">
                <a16:creationId xmlns:a16="http://schemas.microsoft.com/office/drawing/2014/main" id="{ADF90368-03D8-09E1-1D9B-AC4DB9A93F24}"/>
              </a:ext>
            </a:extLst>
          </p:cNvPr>
          <p:cNvSpPr>
            <a:spLocks noGrp="1" noChangeArrowheads="1"/>
          </p:cNvSpPr>
          <p:nvPr>
            <p:ph type="sldNum" sz="quarter" idx="12"/>
          </p:nvPr>
        </p:nvSpPr>
        <p:spPr>
          <a:ln/>
        </p:spPr>
        <p:txBody>
          <a:bodyPr/>
          <a:lstStyle>
            <a:lvl1pPr>
              <a:defRPr/>
            </a:lvl1pPr>
          </a:lstStyle>
          <a:p>
            <a:pPr>
              <a:defRPr/>
            </a:pPr>
            <a:fld id="{7561BEB7-B4E3-4E0B-AD2C-C66EB087B915}" type="slidenum">
              <a:rPr lang="en-US" altLang="en-US"/>
              <a:pPr>
                <a:defRPr/>
              </a:pPr>
              <a:t>‹#›</a:t>
            </a:fld>
            <a:endParaRPr lang="en-US" altLang="en-US"/>
          </a:p>
        </p:txBody>
      </p:sp>
    </p:spTree>
    <p:extLst>
      <p:ext uri="{BB962C8B-B14F-4D97-AF65-F5344CB8AC3E}">
        <p14:creationId xmlns:p14="http://schemas.microsoft.com/office/powerpoint/2010/main" val="3592011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4AFCDAF-15E2-D130-41E8-8BB933C529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9B40DEFF-AAE9-FC17-5399-F0F496B6C9C6}"/>
              </a:ext>
            </a:extLst>
          </p:cNvPr>
          <p:cNvSpPr>
            <a:spLocks noGrp="1" noChangeArrowheads="1"/>
          </p:cNvSpPr>
          <p:nvPr>
            <p:ph type="ftr" sz="quarter" idx="11"/>
          </p:nvPr>
        </p:nvSpPr>
        <p:spPr>
          <a:ln/>
        </p:spPr>
        <p:txBody>
          <a:bodyPr/>
          <a:lstStyle>
            <a:lvl1pPr>
              <a:defRPr/>
            </a:lvl1pPr>
          </a:lstStyle>
          <a:p>
            <a:pPr>
              <a:defRPr/>
            </a:pPr>
            <a:r>
              <a:rPr lang="en-US" altLang="en-US"/>
              <a:t>NSF North Mississippi GK-8NSF North Mississippi GK-8</a:t>
            </a:r>
          </a:p>
        </p:txBody>
      </p:sp>
      <p:sp>
        <p:nvSpPr>
          <p:cNvPr id="9" name="Rectangle 6">
            <a:extLst>
              <a:ext uri="{FF2B5EF4-FFF2-40B4-BE49-F238E27FC236}">
                <a16:creationId xmlns:a16="http://schemas.microsoft.com/office/drawing/2014/main" id="{93406E87-42A1-39B6-7429-E88B7908CFFF}"/>
              </a:ext>
            </a:extLst>
          </p:cNvPr>
          <p:cNvSpPr>
            <a:spLocks noGrp="1" noChangeArrowheads="1"/>
          </p:cNvSpPr>
          <p:nvPr>
            <p:ph type="sldNum" sz="quarter" idx="12"/>
          </p:nvPr>
        </p:nvSpPr>
        <p:spPr>
          <a:ln/>
        </p:spPr>
        <p:txBody>
          <a:bodyPr/>
          <a:lstStyle>
            <a:lvl1pPr>
              <a:defRPr/>
            </a:lvl1pPr>
          </a:lstStyle>
          <a:p>
            <a:pPr>
              <a:defRPr/>
            </a:pPr>
            <a:fld id="{802F8AFE-3B6E-4930-A2BC-9AA4DC9886C7}" type="slidenum">
              <a:rPr lang="en-US" altLang="en-US"/>
              <a:pPr>
                <a:defRPr/>
              </a:pPr>
              <a:t>‹#›</a:t>
            </a:fld>
            <a:endParaRPr lang="en-US" altLang="en-US"/>
          </a:p>
        </p:txBody>
      </p:sp>
    </p:spTree>
    <p:extLst>
      <p:ext uri="{BB962C8B-B14F-4D97-AF65-F5344CB8AC3E}">
        <p14:creationId xmlns:p14="http://schemas.microsoft.com/office/powerpoint/2010/main" val="4188133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2C3F5F4-BE89-4AF2-F360-496EE797E5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C7E6EC0-7772-BF3B-9FD6-012981EC5698}"/>
              </a:ext>
            </a:extLst>
          </p:cNvPr>
          <p:cNvSpPr>
            <a:spLocks noGrp="1" noChangeArrowheads="1"/>
          </p:cNvSpPr>
          <p:nvPr>
            <p:ph type="ftr" sz="quarter" idx="11"/>
          </p:nvPr>
        </p:nvSpPr>
        <p:spPr>
          <a:ln/>
        </p:spPr>
        <p:txBody>
          <a:bodyPr/>
          <a:lstStyle>
            <a:lvl1pPr>
              <a:defRPr/>
            </a:lvl1pPr>
          </a:lstStyle>
          <a:p>
            <a:pPr>
              <a:defRPr/>
            </a:pPr>
            <a:r>
              <a:rPr lang="en-US" altLang="en-US"/>
              <a:t>NSF North Mississippi GK-8NSF North Mississippi GK-8</a:t>
            </a:r>
          </a:p>
        </p:txBody>
      </p:sp>
      <p:sp>
        <p:nvSpPr>
          <p:cNvPr id="5" name="Rectangle 6">
            <a:extLst>
              <a:ext uri="{FF2B5EF4-FFF2-40B4-BE49-F238E27FC236}">
                <a16:creationId xmlns:a16="http://schemas.microsoft.com/office/drawing/2014/main" id="{58CD6893-E337-DDCB-AD70-620AD3C9D9D3}"/>
              </a:ext>
            </a:extLst>
          </p:cNvPr>
          <p:cNvSpPr>
            <a:spLocks noGrp="1" noChangeArrowheads="1"/>
          </p:cNvSpPr>
          <p:nvPr>
            <p:ph type="sldNum" sz="quarter" idx="12"/>
          </p:nvPr>
        </p:nvSpPr>
        <p:spPr>
          <a:ln/>
        </p:spPr>
        <p:txBody>
          <a:bodyPr/>
          <a:lstStyle>
            <a:lvl1pPr>
              <a:defRPr/>
            </a:lvl1pPr>
          </a:lstStyle>
          <a:p>
            <a:pPr>
              <a:defRPr/>
            </a:pPr>
            <a:fld id="{81C8EE84-A585-4CEE-85BD-94906A59C7AE}" type="slidenum">
              <a:rPr lang="en-US" altLang="en-US"/>
              <a:pPr>
                <a:defRPr/>
              </a:pPr>
              <a:t>‹#›</a:t>
            </a:fld>
            <a:endParaRPr lang="en-US" altLang="en-US"/>
          </a:p>
        </p:txBody>
      </p:sp>
    </p:spTree>
    <p:extLst>
      <p:ext uri="{BB962C8B-B14F-4D97-AF65-F5344CB8AC3E}">
        <p14:creationId xmlns:p14="http://schemas.microsoft.com/office/powerpoint/2010/main" val="2498755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FF7CBD-EB71-01EE-EF02-45E81B1CDC7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ECBB4C7A-7054-2C8F-CEF2-D21B3B22FE02}"/>
              </a:ext>
            </a:extLst>
          </p:cNvPr>
          <p:cNvSpPr>
            <a:spLocks noGrp="1" noChangeArrowheads="1"/>
          </p:cNvSpPr>
          <p:nvPr>
            <p:ph type="ftr" sz="quarter" idx="11"/>
          </p:nvPr>
        </p:nvSpPr>
        <p:spPr>
          <a:ln/>
        </p:spPr>
        <p:txBody>
          <a:bodyPr/>
          <a:lstStyle>
            <a:lvl1pPr>
              <a:defRPr/>
            </a:lvl1pPr>
          </a:lstStyle>
          <a:p>
            <a:pPr>
              <a:defRPr/>
            </a:pPr>
            <a:r>
              <a:rPr lang="en-US" altLang="en-US"/>
              <a:t>NSF North Mississippi GK-8NSF North Mississippi GK-8</a:t>
            </a:r>
          </a:p>
        </p:txBody>
      </p:sp>
      <p:sp>
        <p:nvSpPr>
          <p:cNvPr id="4" name="Rectangle 6">
            <a:extLst>
              <a:ext uri="{FF2B5EF4-FFF2-40B4-BE49-F238E27FC236}">
                <a16:creationId xmlns:a16="http://schemas.microsoft.com/office/drawing/2014/main" id="{D71D7C41-5A7D-821B-F71D-33AB96E128D5}"/>
              </a:ext>
            </a:extLst>
          </p:cNvPr>
          <p:cNvSpPr>
            <a:spLocks noGrp="1" noChangeArrowheads="1"/>
          </p:cNvSpPr>
          <p:nvPr>
            <p:ph type="sldNum" sz="quarter" idx="12"/>
          </p:nvPr>
        </p:nvSpPr>
        <p:spPr>
          <a:ln/>
        </p:spPr>
        <p:txBody>
          <a:bodyPr/>
          <a:lstStyle>
            <a:lvl1pPr>
              <a:defRPr/>
            </a:lvl1pPr>
          </a:lstStyle>
          <a:p>
            <a:pPr>
              <a:defRPr/>
            </a:pPr>
            <a:fld id="{FE72E644-E85A-46B9-8D29-015F1FF0C813}" type="slidenum">
              <a:rPr lang="en-US" altLang="en-US"/>
              <a:pPr>
                <a:defRPr/>
              </a:pPr>
              <a:t>‹#›</a:t>
            </a:fld>
            <a:endParaRPr lang="en-US" altLang="en-US"/>
          </a:p>
        </p:txBody>
      </p:sp>
    </p:spTree>
    <p:extLst>
      <p:ext uri="{BB962C8B-B14F-4D97-AF65-F5344CB8AC3E}">
        <p14:creationId xmlns:p14="http://schemas.microsoft.com/office/powerpoint/2010/main" val="96826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592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82EEDBF-B711-A55A-2A30-E3BE5B6D9C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B91E0B8-9B94-35D4-DB2C-43C133CF1C34}"/>
              </a:ext>
            </a:extLst>
          </p:cNvPr>
          <p:cNvSpPr>
            <a:spLocks noGrp="1" noChangeArrowheads="1"/>
          </p:cNvSpPr>
          <p:nvPr>
            <p:ph type="ftr" sz="quarter" idx="11"/>
          </p:nvPr>
        </p:nvSpPr>
        <p:spPr>
          <a:ln/>
        </p:spPr>
        <p:txBody>
          <a:bodyPr/>
          <a:lstStyle>
            <a:lvl1pPr>
              <a:defRPr/>
            </a:lvl1pPr>
          </a:lstStyle>
          <a:p>
            <a:pPr>
              <a:defRPr/>
            </a:pPr>
            <a:r>
              <a:rPr lang="en-US" altLang="en-US"/>
              <a:t>NSF North Mississippi GK-8NSF North Mississippi GK-8</a:t>
            </a:r>
          </a:p>
        </p:txBody>
      </p:sp>
      <p:sp>
        <p:nvSpPr>
          <p:cNvPr id="7" name="Rectangle 6">
            <a:extLst>
              <a:ext uri="{FF2B5EF4-FFF2-40B4-BE49-F238E27FC236}">
                <a16:creationId xmlns:a16="http://schemas.microsoft.com/office/drawing/2014/main" id="{0B3BF8B1-69E0-86EA-70D2-8AB93AFD9CEC}"/>
              </a:ext>
            </a:extLst>
          </p:cNvPr>
          <p:cNvSpPr>
            <a:spLocks noGrp="1" noChangeArrowheads="1"/>
          </p:cNvSpPr>
          <p:nvPr>
            <p:ph type="sldNum" sz="quarter" idx="12"/>
          </p:nvPr>
        </p:nvSpPr>
        <p:spPr>
          <a:ln/>
        </p:spPr>
        <p:txBody>
          <a:bodyPr/>
          <a:lstStyle>
            <a:lvl1pPr>
              <a:defRPr/>
            </a:lvl1pPr>
          </a:lstStyle>
          <a:p>
            <a:pPr>
              <a:defRPr/>
            </a:pPr>
            <a:fld id="{478F6454-EC06-454D-8610-74021D008E42}" type="slidenum">
              <a:rPr lang="en-US" altLang="en-US"/>
              <a:pPr>
                <a:defRPr/>
              </a:pPr>
              <a:t>‹#›</a:t>
            </a:fld>
            <a:endParaRPr lang="en-US" altLang="en-US"/>
          </a:p>
        </p:txBody>
      </p:sp>
    </p:spTree>
    <p:extLst>
      <p:ext uri="{BB962C8B-B14F-4D97-AF65-F5344CB8AC3E}">
        <p14:creationId xmlns:p14="http://schemas.microsoft.com/office/powerpoint/2010/main" val="635394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FA74108-453A-F5A3-204D-C10BC6E3C5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90D588A-79E8-7451-4177-5F43D38ED6E7}"/>
              </a:ext>
            </a:extLst>
          </p:cNvPr>
          <p:cNvSpPr>
            <a:spLocks noGrp="1" noChangeArrowheads="1"/>
          </p:cNvSpPr>
          <p:nvPr>
            <p:ph type="ftr" sz="quarter" idx="11"/>
          </p:nvPr>
        </p:nvSpPr>
        <p:spPr>
          <a:ln/>
        </p:spPr>
        <p:txBody>
          <a:bodyPr/>
          <a:lstStyle>
            <a:lvl1pPr>
              <a:defRPr/>
            </a:lvl1pPr>
          </a:lstStyle>
          <a:p>
            <a:pPr>
              <a:defRPr/>
            </a:pPr>
            <a:r>
              <a:rPr lang="en-US" altLang="en-US"/>
              <a:t>NSF North Mississippi GK-8NSF North Mississippi GK-8</a:t>
            </a:r>
          </a:p>
        </p:txBody>
      </p:sp>
      <p:sp>
        <p:nvSpPr>
          <p:cNvPr id="7" name="Rectangle 6">
            <a:extLst>
              <a:ext uri="{FF2B5EF4-FFF2-40B4-BE49-F238E27FC236}">
                <a16:creationId xmlns:a16="http://schemas.microsoft.com/office/drawing/2014/main" id="{44EA3C54-5D01-61E9-DE5E-B6FEB4AF7CD9}"/>
              </a:ext>
            </a:extLst>
          </p:cNvPr>
          <p:cNvSpPr>
            <a:spLocks noGrp="1" noChangeArrowheads="1"/>
          </p:cNvSpPr>
          <p:nvPr>
            <p:ph type="sldNum" sz="quarter" idx="12"/>
          </p:nvPr>
        </p:nvSpPr>
        <p:spPr>
          <a:ln/>
        </p:spPr>
        <p:txBody>
          <a:bodyPr/>
          <a:lstStyle>
            <a:lvl1pPr>
              <a:defRPr/>
            </a:lvl1pPr>
          </a:lstStyle>
          <a:p>
            <a:pPr>
              <a:defRPr/>
            </a:pPr>
            <a:fld id="{2B7A2E3D-2C04-4846-B87D-B6A9E3077B92}" type="slidenum">
              <a:rPr lang="en-US" altLang="en-US"/>
              <a:pPr>
                <a:defRPr/>
              </a:pPr>
              <a:t>‹#›</a:t>
            </a:fld>
            <a:endParaRPr lang="en-US" altLang="en-US"/>
          </a:p>
        </p:txBody>
      </p:sp>
    </p:spTree>
    <p:extLst>
      <p:ext uri="{BB962C8B-B14F-4D97-AF65-F5344CB8AC3E}">
        <p14:creationId xmlns:p14="http://schemas.microsoft.com/office/powerpoint/2010/main" val="1235167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E2951D-33F2-C538-218A-BE624603EB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81E4AB1-6436-D287-AB85-088EACE51900}"/>
              </a:ext>
            </a:extLst>
          </p:cNvPr>
          <p:cNvSpPr>
            <a:spLocks noGrp="1" noChangeArrowheads="1"/>
          </p:cNvSpPr>
          <p:nvPr>
            <p:ph type="ftr" sz="quarter" idx="11"/>
          </p:nvPr>
        </p:nvSpPr>
        <p:spPr>
          <a:ln/>
        </p:spPr>
        <p:txBody>
          <a:bodyPr/>
          <a:lstStyle>
            <a:lvl1pPr>
              <a:defRPr/>
            </a:lvl1pPr>
          </a:lstStyle>
          <a:p>
            <a:pPr>
              <a:defRPr/>
            </a:pPr>
            <a:r>
              <a:rPr lang="en-US" altLang="en-US"/>
              <a:t>NSF North Mississippi GK-8NSF North Mississippi GK-8</a:t>
            </a:r>
          </a:p>
        </p:txBody>
      </p:sp>
      <p:sp>
        <p:nvSpPr>
          <p:cNvPr id="6" name="Rectangle 6">
            <a:extLst>
              <a:ext uri="{FF2B5EF4-FFF2-40B4-BE49-F238E27FC236}">
                <a16:creationId xmlns:a16="http://schemas.microsoft.com/office/drawing/2014/main" id="{7DFBE28B-26C0-B98B-9321-74739A6D77ED}"/>
              </a:ext>
            </a:extLst>
          </p:cNvPr>
          <p:cNvSpPr>
            <a:spLocks noGrp="1" noChangeArrowheads="1"/>
          </p:cNvSpPr>
          <p:nvPr>
            <p:ph type="sldNum" sz="quarter" idx="12"/>
          </p:nvPr>
        </p:nvSpPr>
        <p:spPr>
          <a:ln/>
        </p:spPr>
        <p:txBody>
          <a:bodyPr/>
          <a:lstStyle>
            <a:lvl1pPr>
              <a:defRPr/>
            </a:lvl1pPr>
          </a:lstStyle>
          <a:p>
            <a:pPr>
              <a:defRPr/>
            </a:pPr>
            <a:fld id="{C8CE52BD-07E4-4E36-827A-E4F0F0B49789}" type="slidenum">
              <a:rPr lang="en-US" altLang="en-US"/>
              <a:pPr>
                <a:defRPr/>
              </a:pPr>
              <a:t>‹#›</a:t>
            </a:fld>
            <a:endParaRPr lang="en-US" altLang="en-US"/>
          </a:p>
        </p:txBody>
      </p:sp>
    </p:spTree>
    <p:extLst>
      <p:ext uri="{BB962C8B-B14F-4D97-AF65-F5344CB8AC3E}">
        <p14:creationId xmlns:p14="http://schemas.microsoft.com/office/powerpoint/2010/main" val="3407513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1FC27C-AC3C-ED24-435D-958699BAF0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1501409-E842-2BE1-111A-DF79AD522B96}"/>
              </a:ext>
            </a:extLst>
          </p:cNvPr>
          <p:cNvSpPr>
            <a:spLocks noGrp="1" noChangeArrowheads="1"/>
          </p:cNvSpPr>
          <p:nvPr>
            <p:ph type="ftr" sz="quarter" idx="11"/>
          </p:nvPr>
        </p:nvSpPr>
        <p:spPr>
          <a:ln/>
        </p:spPr>
        <p:txBody>
          <a:bodyPr/>
          <a:lstStyle>
            <a:lvl1pPr>
              <a:defRPr/>
            </a:lvl1pPr>
          </a:lstStyle>
          <a:p>
            <a:pPr>
              <a:defRPr/>
            </a:pPr>
            <a:r>
              <a:rPr lang="en-US" altLang="en-US"/>
              <a:t>NSF North Mississippi GK-8NSF North Mississippi GK-8</a:t>
            </a:r>
          </a:p>
        </p:txBody>
      </p:sp>
      <p:sp>
        <p:nvSpPr>
          <p:cNvPr id="6" name="Rectangle 6">
            <a:extLst>
              <a:ext uri="{FF2B5EF4-FFF2-40B4-BE49-F238E27FC236}">
                <a16:creationId xmlns:a16="http://schemas.microsoft.com/office/drawing/2014/main" id="{0264F1BA-A9F6-2DAF-B57F-79FDE4D84657}"/>
              </a:ext>
            </a:extLst>
          </p:cNvPr>
          <p:cNvSpPr>
            <a:spLocks noGrp="1" noChangeArrowheads="1"/>
          </p:cNvSpPr>
          <p:nvPr>
            <p:ph type="sldNum" sz="quarter" idx="12"/>
          </p:nvPr>
        </p:nvSpPr>
        <p:spPr>
          <a:ln/>
        </p:spPr>
        <p:txBody>
          <a:bodyPr/>
          <a:lstStyle>
            <a:lvl1pPr>
              <a:defRPr/>
            </a:lvl1pPr>
          </a:lstStyle>
          <a:p>
            <a:pPr>
              <a:defRPr/>
            </a:pPr>
            <a:fld id="{B9B25CD0-B5F9-4D65-ABB8-5310AA259955}" type="slidenum">
              <a:rPr lang="en-US" altLang="en-US"/>
              <a:pPr>
                <a:defRPr/>
              </a:pPr>
              <a:t>‹#›</a:t>
            </a:fld>
            <a:endParaRPr lang="en-US" altLang="en-US"/>
          </a:p>
        </p:txBody>
      </p:sp>
    </p:spTree>
    <p:extLst>
      <p:ext uri="{BB962C8B-B14F-4D97-AF65-F5344CB8AC3E}">
        <p14:creationId xmlns:p14="http://schemas.microsoft.com/office/powerpoint/2010/main" val="3397930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724122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683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3561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7734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721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79340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55410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6" descr="template2">
            <a:extLst>
              <a:ext uri="{FF2B5EF4-FFF2-40B4-BE49-F238E27FC236}">
                <a16:creationId xmlns:a16="http://schemas.microsoft.com/office/drawing/2014/main" id="{85C4EF85-50B4-C8EC-01D8-91D27BC9B87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E200EFBC-5CB5-C0EF-BDF3-88240CF3612B}"/>
              </a:ext>
            </a:extLst>
          </p:cNvPr>
          <p:cNvSpPr>
            <a:spLocks noGrp="1" noChangeArrowheads="1"/>
          </p:cNvSpPr>
          <p:nvPr>
            <p:ph type="title"/>
          </p:nvPr>
        </p:nvSpPr>
        <p:spPr bwMode="auto">
          <a:xfrm>
            <a:off x="990600" y="2743200"/>
            <a:ext cx="655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As the Moon Changes</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eaLnBrk="0" fontAlgn="base" hangingPunct="0">
        <a:spcBef>
          <a:spcPct val="0"/>
        </a:spcBef>
        <a:spcAft>
          <a:spcPct val="0"/>
        </a:spcAft>
        <a:defRPr sz="5400" kern="1200">
          <a:solidFill>
            <a:schemeClr val="bg1"/>
          </a:solidFill>
          <a:latin typeface="+mj-lt"/>
          <a:ea typeface="+mj-ea"/>
          <a:cs typeface="+mj-cs"/>
        </a:defRPr>
      </a:lvl1pPr>
      <a:lvl2pPr algn="ctr" rtl="0" eaLnBrk="0" fontAlgn="base" hangingPunct="0">
        <a:spcBef>
          <a:spcPct val="0"/>
        </a:spcBef>
        <a:spcAft>
          <a:spcPct val="0"/>
        </a:spcAft>
        <a:defRPr sz="5400">
          <a:solidFill>
            <a:schemeClr val="bg1"/>
          </a:solidFill>
          <a:latin typeface="Gill Sans MT" panose="020B0502020104020203" pitchFamily="34" charset="0"/>
        </a:defRPr>
      </a:lvl2pPr>
      <a:lvl3pPr algn="ctr" rtl="0" eaLnBrk="0" fontAlgn="base" hangingPunct="0">
        <a:spcBef>
          <a:spcPct val="0"/>
        </a:spcBef>
        <a:spcAft>
          <a:spcPct val="0"/>
        </a:spcAft>
        <a:defRPr sz="5400">
          <a:solidFill>
            <a:schemeClr val="bg1"/>
          </a:solidFill>
          <a:latin typeface="Gill Sans MT" panose="020B0502020104020203" pitchFamily="34" charset="0"/>
        </a:defRPr>
      </a:lvl3pPr>
      <a:lvl4pPr algn="ctr" rtl="0" eaLnBrk="0" fontAlgn="base" hangingPunct="0">
        <a:spcBef>
          <a:spcPct val="0"/>
        </a:spcBef>
        <a:spcAft>
          <a:spcPct val="0"/>
        </a:spcAft>
        <a:defRPr sz="5400">
          <a:solidFill>
            <a:schemeClr val="bg1"/>
          </a:solidFill>
          <a:latin typeface="Gill Sans MT" panose="020B0502020104020203" pitchFamily="34" charset="0"/>
        </a:defRPr>
      </a:lvl4pPr>
      <a:lvl5pPr algn="ctr" rtl="0" eaLnBrk="0" fontAlgn="base" hangingPunct="0">
        <a:spcBef>
          <a:spcPct val="0"/>
        </a:spcBef>
        <a:spcAft>
          <a:spcPct val="0"/>
        </a:spcAft>
        <a:defRPr sz="5400">
          <a:solidFill>
            <a:schemeClr val="bg1"/>
          </a:solidFill>
          <a:latin typeface="Gill Sans MT" panose="020B0502020104020203" pitchFamily="34" charset="0"/>
        </a:defRPr>
      </a:lvl5pPr>
      <a:lvl6pPr marL="457200" algn="ctr" rtl="0" fontAlgn="base">
        <a:spcBef>
          <a:spcPct val="0"/>
        </a:spcBef>
        <a:spcAft>
          <a:spcPct val="0"/>
        </a:spcAft>
        <a:defRPr sz="5400">
          <a:solidFill>
            <a:schemeClr val="bg1"/>
          </a:solidFill>
          <a:latin typeface="Gill Sans MT" panose="020B0502020104020203" pitchFamily="34" charset="0"/>
        </a:defRPr>
      </a:lvl6pPr>
      <a:lvl7pPr marL="914400" algn="ctr" rtl="0" fontAlgn="base">
        <a:spcBef>
          <a:spcPct val="0"/>
        </a:spcBef>
        <a:spcAft>
          <a:spcPct val="0"/>
        </a:spcAft>
        <a:defRPr sz="5400">
          <a:solidFill>
            <a:schemeClr val="bg1"/>
          </a:solidFill>
          <a:latin typeface="Gill Sans MT" panose="020B0502020104020203" pitchFamily="34" charset="0"/>
        </a:defRPr>
      </a:lvl7pPr>
      <a:lvl8pPr marL="1371600" algn="ctr" rtl="0" fontAlgn="base">
        <a:spcBef>
          <a:spcPct val="0"/>
        </a:spcBef>
        <a:spcAft>
          <a:spcPct val="0"/>
        </a:spcAft>
        <a:defRPr sz="5400">
          <a:solidFill>
            <a:schemeClr val="bg1"/>
          </a:solidFill>
          <a:latin typeface="Gill Sans MT" panose="020B0502020104020203" pitchFamily="34" charset="0"/>
        </a:defRPr>
      </a:lvl8pPr>
      <a:lvl9pPr marL="1828800" algn="ctr" rtl="0" fontAlgn="base">
        <a:spcBef>
          <a:spcPct val="0"/>
        </a:spcBef>
        <a:spcAft>
          <a:spcPct val="0"/>
        </a:spcAft>
        <a:defRPr sz="5400">
          <a:solidFill>
            <a:schemeClr val="bg1"/>
          </a:solidFill>
          <a:latin typeface="Gill Sans MT" panose="020B0502020104020203" pitchFamily="34" charset="0"/>
        </a:defRPr>
      </a:lvl9pPr>
    </p:titleStyle>
    <p:bodyStyle>
      <a:lvl1pPr marL="342900" indent="-342900" algn="l" rtl="0" eaLnBrk="0" fontAlgn="base" hangingPunct="0">
        <a:spcBef>
          <a:spcPct val="20000"/>
        </a:spcBef>
        <a:spcAft>
          <a:spcPct val="0"/>
        </a:spcAft>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800" b="1"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800" b="1"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800" b="1" kern="1200">
          <a:solidFill>
            <a:schemeClr val="bg1"/>
          </a:solidFill>
          <a:latin typeface="Goudy Old Style" panose="020205020503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F61C396-28E8-A382-796A-5B7FB8E8840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8 Phases of the Moon</a:t>
            </a:r>
          </a:p>
        </p:txBody>
      </p:sp>
      <p:sp>
        <p:nvSpPr>
          <p:cNvPr id="2051" name="Rectangle 3">
            <a:extLst>
              <a:ext uri="{FF2B5EF4-FFF2-40B4-BE49-F238E27FC236}">
                <a16:creationId xmlns:a16="http://schemas.microsoft.com/office/drawing/2014/main" id="{49A10C6B-A08E-5CA6-103E-A44E94DC45D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1DB423B-89F6-034F-4F43-8638328D4CE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3077" name="Rectangle 5">
            <a:extLst>
              <a:ext uri="{FF2B5EF4-FFF2-40B4-BE49-F238E27FC236}">
                <a16:creationId xmlns:a16="http://schemas.microsoft.com/office/drawing/2014/main" id="{80FCA23D-3FA4-7483-54AD-1500FBA699BE}"/>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bg1"/>
                </a:solidFill>
              </a:defRPr>
            </a:lvl1pPr>
          </a:lstStyle>
          <a:p>
            <a:pPr>
              <a:defRPr/>
            </a:pPr>
            <a:r>
              <a:rPr lang="en-US" altLang="en-US"/>
              <a:t>NSF North Mississippi GK-8NSF North Mississippi GK-8</a:t>
            </a:r>
          </a:p>
        </p:txBody>
      </p:sp>
      <p:sp>
        <p:nvSpPr>
          <p:cNvPr id="3078" name="Rectangle 6">
            <a:extLst>
              <a:ext uri="{FF2B5EF4-FFF2-40B4-BE49-F238E27FC236}">
                <a16:creationId xmlns:a16="http://schemas.microsoft.com/office/drawing/2014/main" id="{266D99D2-F0B3-3919-C516-E73098044F6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2F81B1A-A21C-46C6-87E7-D2678CC584F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44ECC8B-B938-DE01-FE3D-E34673051619}"/>
              </a:ext>
            </a:extLst>
          </p:cNvPr>
          <p:cNvSpPr>
            <a:spLocks noGrp="1" noChangeArrowheads="1"/>
          </p:cNvSpPr>
          <p:nvPr>
            <p:ph type="title"/>
          </p:nvPr>
        </p:nvSpPr>
        <p:spPr>
          <a:xfrm>
            <a:off x="304800" y="2362200"/>
            <a:ext cx="8382000" cy="2209800"/>
          </a:xfrm>
          <a:solidFill>
            <a:schemeClr val="tx1"/>
          </a:solidFill>
        </p:spPr>
        <p:txBody>
          <a:bodyPr/>
          <a:lstStyle/>
          <a:p>
            <a:pPr eaLnBrk="1" hangingPunct="1"/>
            <a:r>
              <a:rPr lang="en-US" altLang="en-US" b="1" u="sng">
                <a:solidFill>
                  <a:srgbClr val="FFFF00"/>
                </a:solidFill>
              </a:rPr>
              <a:t>Phases of the Moon</a:t>
            </a:r>
            <a:br>
              <a:rPr lang="en-US" altLang="en-US" b="1" u="sng">
                <a:solidFill>
                  <a:srgbClr val="FFFF00"/>
                </a:solidFill>
              </a:rPr>
            </a:br>
            <a:r>
              <a:rPr lang="en-US" altLang="en-US" b="1" u="sng">
                <a:solidFill>
                  <a:srgbClr val="FFFF00"/>
                </a:solidFill>
              </a:rPr>
              <a:t>and moon basics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xit" presetSubtype="0" fill="hold" nodeType="clickEffect">
                                  <p:stCondLst>
                                    <p:cond delay="0"/>
                                  </p:stCondLst>
                                  <p:childTnLst>
                                    <p:anim calcmode="lin" valueType="num">
                                      <p:cBhvr>
                                        <p:cTn id="6" dur="1000"/>
                                        <p:tgtEl>
                                          <p:spTgt spid="2050"/>
                                        </p:tgtEl>
                                        <p:attrNameLst>
                                          <p:attrName>ppt_w</p:attrName>
                                        </p:attrNameLst>
                                      </p:cBhvr>
                                      <p:tavLst>
                                        <p:tav tm="0">
                                          <p:val>
                                            <p:strVal val="ppt_w"/>
                                          </p:val>
                                        </p:tav>
                                        <p:tav tm="100000">
                                          <p:val>
                                            <p:strVal val="ppt_w*0.70"/>
                                          </p:val>
                                        </p:tav>
                                      </p:tavLst>
                                    </p:anim>
                                    <p:anim calcmode="lin" valueType="num">
                                      <p:cBhvr>
                                        <p:cTn id="7" dur="1000"/>
                                        <p:tgtEl>
                                          <p:spTgt spid="2050"/>
                                        </p:tgtEl>
                                        <p:attrNameLst>
                                          <p:attrName>ppt_h</p:attrName>
                                        </p:attrNameLst>
                                      </p:cBhvr>
                                      <p:tavLst>
                                        <p:tav tm="0">
                                          <p:val>
                                            <p:strVal val="ppt_h"/>
                                          </p:val>
                                        </p:tav>
                                        <p:tav tm="100000">
                                          <p:val>
                                            <p:strVal val="ppt_h"/>
                                          </p:val>
                                        </p:tav>
                                      </p:tavLst>
                                    </p:anim>
                                    <p:animEffect transition="out" filter="fade">
                                      <p:cBhvr>
                                        <p:cTn id="8" dur="1000"/>
                                        <p:tgtEl>
                                          <p:spTgt spid="2050"/>
                                        </p:tgtEl>
                                      </p:cBhvr>
                                    </p:animEffect>
                                    <p:set>
                                      <p:cBhvr>
                                        <p:cTn id="9" dur="1" fill="hold">
                                          <p:stCondLst>
                                            <p:cond delay="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24B920C-5AE6-AAFB-2172-47998BD21581}"/>
              </a:ext>
            </a:extLst>
          </p:cNvPr>
          <p:cNvSpPr>
            <a:spLocks noGrp="1" noChangeArrowheads="1"/>
          </p:cNvSpPr>
          <p:nvPr>
            <p:ph type="title"/>
          </p:nvPr>
        </p:nvSpPr>
        <p:spPr>
          <a:xfrm>
            <a:off x="762000" y="381000"/>
            <a:ext cx="6553200" cy="1295400"/>
          </a:xfrm>
          <a:solidFill>
            <a:schemeClr val="tx1"/>
          </a:solidFill>
        </p:spPr>
        <p:txBody>
          <a:bodyPr/>
          <a:lstStyle/>
          <a:p>
            <a:pPr eaLnBrk="1" hangingPunct="1"/>
            <a:r>
              <a:rPr lang="en-US" altLang="en-US" sz="4800" b="1">
                <a:solidFill>
                  <a:srgbClr val="FFFF00"/>
                </a:solidFill>
              </a:rPr>
              <a:t>Waxing and Waning mean?</a:t>
            </a:r>
          </a:p>
        </p:txBody>
      </p:sp>
      <p:sp>
        <p:nvSpPr>
          <p:cNvPr id="15363" name="Rectangle 3">
            <a:extLst>
              <a:ext uri="{FF2B5EF4-FFF2-40B4-BE49-F238E27FC236}">
                <a16:creationId xmlns:a16="http://schemas.microsoft.com/office/drawing/2014/main" id="{8BFE22ED-4E77-34D6-5948-C0877B443B40}"/>
              </a:ext>
            </a:extLst>
          </p:cNvPr>
          <p:cNvSpPr>
            <a:spLocks noGrp="1" noChangeArrowheads="1"/>
          </p:cNvSpPr>
          <p:nvPr>
            <p:ph type="body" idx="1"/>
          </p:nvPr>
        </p:nvSpPr>
        <p:spPr bwMode="auto">
          <a:xfrm>
            <a:off x="457200" y="1905000"/>
            <a:ext cx="8229600" cy="4648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buFontTx/>
              <a:buChar char="•"/>
            </a:pPr>
            <a:r>
              <a:rPr lang="en-US" altLang="en-US"/>
              <a:t>Waxing means that the bright side is increasing.  The right side is the bright side. Gets more sunlight on as the days go by (grows bigger in appearance).</a:t>
            </a:r>
          </a:p>
          <a:p>
            <a:pPr eaLnBrk="1" hangingPunct="1">
              <a:buFontTx/>
              <a:buChar char="•"/>
            </a:pPr>
            <a:endParaRPr lang="en-US" altLang="en-US"/>
          </a:p>
          <a:p>
            <a:pPr eaLnBrk="1" hangingPunct="1">
              <a:buFontTx/>
              <a:buChar char="•"/>
            </a:pPr>
            <a:r>
              <a:rPr lang="en-US" altLang="en-US"/>
              <a:t>Waning means that the illuminated side is decreasing.  Gets less sunlight on the moon as the days go by (grows slimmer in appearance).</a:t>
            </a:r>
          </a:p>
          <a:p>
            <a:pPr eaLnBrk="1" hangingPunct="1"/>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1A9CC78-BDE5-B162-723B-3341D72C33CB}"/>
              </a:ext>
            </a:extLst>
          </p:cNvPr>
          <p:cNvSpPr>
            <a:spLocks noGrp="1" noChangeArrowheads="1"/>
          </p:cNvSpPr>
          <p:nvPr>
            <p:ph type="title"/>
          </p:nvPr>
        </p:nvSpPr>
        <p:spPr>
          <a:xfrm>
            <a:off x="762000" y="381000"/>
            <a:ext cx="6553200" cy="1295400"/>
          </a:xfrm>
          <a:solidFill>
            <a:schemeClr val="tx1"/>
          </a:solidFill>
        </p:spPr>
        <p:txBody>
          <a:bodyPr/>
          <a:lstStyle/>
          <a:p>
            <a:pPr eaLnBrk="1" hangingPunct="1"/>
            <a:r>
              <a:rPr lang="en-US" altLang="en-US" sz="4800" b="1" dirty="0">
                <a:solidFill>
                  <a:srgbClr val="FFFF00"/>
                </a:solidFill>
              </a:rPr>
              <a:t>Rotation/Revolution and Phase Cycle</a:t>
            </a:r>
          </a:p>
        </p:txBody>
      </p:sp>
      <p:sp>
        <p:nvSpPr>
          <p:cNvPr id="21507" name="Rectangle 3">
            <a:extLst>
              <a:ext uri="{FF2B5EF4-FFF2-40B4-BE49-F238E27FC236}">
                <a16:creationId xmlns:a16="http://schemas.microsoft.com/office/drawing/2014/main" id="{D1FDCC2C-D7CA-C477-521F-F5380D6371DA}"/>
              </a:ext>
            </a:extLst>
          </p:cNvPr>
          <p:cNvSpPr>
            <a:spLocks noGrp="1" noChangeArrowheads="1"/>
          </p:cNvSpPr>
          <p:nvPr>
            <p:ph type="body" idx="1"/>
          </p:nvPr>
        </p:nvSpPr>
        <p:spPr bwMode="auto">
          <a:xfrm>
            <a:off x="457200" y="1905000"/>
            <a:ext cx="8229600" cy="4648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90000"/>
              </a:lnSpc>
              <a:buFontTx/>
              <a:buChar char="•"/>
            </a:pPr>
            <a:r>
              <a:rPr lang="en-US" altLang="en-US" sz="3200">
                <a:solidFill>
                  <a:srgbClr val="FFFFFF"/>
                </a:solidFill>
              </a:rPr>
              <a:t>When the moon is closest to Earth, it is about 221,463 miles away.</a:t>
            </a:r>
          </a:p>
          <a:p>
            <a:pPr eaLnBrk="1" hangingPunct="1">
              <a:lnSpc>
                <a:spcPct val="90000"/>
              </a:lnSpc>
              <a:buFontTx/>
              <a:buChar char="•"/>
            </a:pPr>
            <a:endParaRPr lang="en-US" altLang="en-US" sz="2400">
              <a:solidFill>
                <a:srgbClr val="FFFFFF"/>
              </a:solidFill>
            </a:endParaRPr>
          </a:p>
          <a:p>
            <a:pPr eaLnBrk="1" hangingPunct="1">
              <a:lnSpc>
                <a:spcPct val="90000"/>
              </a:lnSpc>
              <a:buFontTx/>
              <a:buChar char="•"/>
            </a:pPr>
            <a:r>
              <a:rPr lang="en-US" altLang="en-US" sz="3200">
                <a:solidFill>
                  <a:srgbClr val="FFFFFF"/>
                </a:solidFill>
              </a:rPr>
              <a:t>Like Earth, the moon rotates and revolve on its axis.  Unlike Earth, the moon takes approximately 27.3 days to complete one rotation and revolution.</a:t>
            </a:r>
          </a:p>
          <a:p>
            <a:pPr eaLnBrk="1" hangingPunct="1">
              <a:lnSpc>
                <a:spcPct val="90000"/>
              </a:lnSpc>
              <a:buFontTx/>
              <a:buChar char="•"/>
            </a:pPr>
            <a:endParaRPr lang="en-US" altLang="en-US" sz="2400">
              <a:solidFill>
                <a:srgbClr val="FFFFFF"/>
              </a:solidFill>
            </a:endParaRPr>
          </a:p>
          <a:p>
            <a:pPr eaLnBrk="1" hangingPunct="1">
              <a:lnSpc>
                <a:spcPct val="90000"/>
              </a:lnSpc>
              <a:buFontTx/>
              <a:buChar char="•"/>
            </a:pPr>
            <a:r>
              <a:rPr lang="en-US" altLang="en-US" sz="3200">
                <a:solidFill>
                  <a:srgbClr val="FFFFFF"/>
                </a:solidFill>
              </a:rPr>
              <a:t>It takes 29.5 days for one cycle of the phases. New moon to New moon.</a:t>
            </a:r>
          </a:p>
          <a:p>
            <a:pPr eaLnBrk="1" hangingPunct="1">
              <a:buFontTx/>
              <a:buChar char="•"/>
            </a:pPr>
            <a:endParaRPr lang="en-US" altLang="en-US" sz="3200"/>
          </a:p>
          <a:p>
            <a:pPr eaLnBrk="1" hangingPunct="1"/>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a:extLst>
              <a:ext uri="{FF2B5EF4-FFF2-40B4-BE49-F238E27FC236}">
                <a16:creationId xmlns:a16="http://schemas.microsoft.com/office/drawing/2014/main" id="{C34B9AF4-61A0-790D-D2F0-9B13A22391CA}"/>
              </a:ext>
            </a:extLst>
          </p:cNvPr>
          <p:cNvSpPr>
            <a:spLocks noGrp="1" noChangeArrowheads="1"/>
          </p:cNvSpPr>
          <p:nvPr>
            <p:ph type="title"/>
          </p:nvPr>
        </p:nvSpPr>
        <p:spPr>
          <a:xfrm>
            <a:off x="457200" y="304800"/>
            <a:ext cx="6781800" cy="1143000"/>
          </a:xfrm>
          <a:solidFill>
            <a:schemeClr val="tx1"/>
          </a:solidFill>
        </p:spPr>
        <p:txBody>
          <a:bodyPr/>
          <a:lstStyle/>
          <a:p>
            <a:pPr eaLnBrk="1" hangingPunct="1"/>
            <a:r>
              <a:rPr lang="en-US" altLang="en-US" sz="4800" b="1">
                <a:solidFill>
                  <a:srgbClr val="FFFF00"/>
                </a:solidFill>
              </a:rPr>
              <a:t>8 Phases of the Moon</a:t>
            </a:r>
          </a:p>
        </p:txBody>
      </p:sp>
      <p:sp>
        <p:nvSpPr>
          <p:cNvPr id="4101" name="Rectangle 5">
            <a:extLst>
              <a:ext uri="{FF2B5EF4-FFF2-40B4-BE49-F238E27FC236}">
                <a16:creationId xmlns:a16="http://schemas.microsoft.com/office/drawing/2014/main" id="{AEE55150-5617-8F00-940D-01E1AFDC9277}"/>
              </a:ext>
            </a:extLst>
          </p:cNvPr>
          <p:cNvSpPr>
            <a:spLocks noGrp="1" noChangeArrowheads="1"/>
          </p:cNvSpPr>
          <p:nvPr>
            <p:ph type="body" sz="half" idx="1"/>
          </p:nvPr>
        </p:nvSpPr>
        <p:spPr bwMode="auto">
          <a:xfrm>
            <a:off x="228600" y="2057400"/>
            <a:ext cx="4038600" cy="449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Tx/>
              <a:buChar char="•"/>
            </a:pPr>
            <a:r>
              <a:rPr lang="en-US" altLang="en-US" sz="3200"/>
              <a:t>New Moon</a:t>
            </a:r>
          </a:p>
          <a:p>
            <a:pPr marL="0" indent="0" eaLnBrk="1" hangingPunct="1">
              <a:lnSpc>
                <a:spcPct val="90000"/>
              </a:lnSpc>
              <a:buFontTx/>
              <a:buChar char="•"/>
            </a:pPr>
            <a:endParaRPr lang="en-US" altLang="en-US" sz="3200"/>
          </a:p>
          <a:p>
            <a:pPr marL="0" indent="0" eaLnBrk="1" hangingPunct="1">
              <a:lnSpc>
                <a:spcPct val="90000"/>
              </a:lnSpc>
              <a:buFontTx/>
              <a:buChar char="•"/>
            </a:pPr>
            <a:r>
              <a:rPr lang="en-US" altLang="en-US" sz="3200"/>
              <a:t>Waxing Crescent</a:t>
            </a:r>
          </a:p>
          <a:p>
            <a:pPr marL="0" indent="0" eaLnBrk="1" hangingPunct="1">
              <a:lnSpc>
                <a:spcPct val="90000"/>
              </a:lnSpc>
              <a:buFontTx/>
              <a:buChar char="•"/>
            </a:pPr>
            <a:endParaRPr lang="en-US" altLang="en-US" sz="3200"/>
          </a:p>
          <a:p>
            <a:pPr marL="0" indent="0" eaLnBrk="1" hangingPunct="1">
              <a:lnSpc>
                <a:spcPct val="90000"/>
              </a:lnSpc>
              <a:buFontTx/>
              <a:buChar char="•"/>
            </a:pPr>
            <a:r>
              <a:rPr lang="en-US" altLang="en-US" sz="3200"/>
              <a:t>First Quarter or Half Moon</a:t>
            </a:r>
          </a:p>
          <a:p>
            <a:pPr marL="0" indent="0" eaLnBrk="1" hangingPunct="1">
              <a:lnSpc>
                <a:spcPct val="90000"/>
              </a:lnSpc>
              <a:buFontTx/>
              <a:buChar char="•"/>
            </a:pPr>
            <a:endParaRPr lang="en-US" altLang="en-US" sz="3200"/>
          </a:p>
          <a:p>
            <a:pPr marL="0" indent="0" eaLnBrk="1" hangingPunct="1">
              <a:lnSpc>
                <a:spcPct val="90000"/>
              </a:lnSpc>
              <a:buFontTx/>
              <a:buChar char="•"/>
            </a:pPr>
            <a:r>
              <a:rPr lang="en-US" altLang="en-US" sz="3200"/>
              <a:t>Waxing Gibbous</a:t>
            </a:r>
          </a:p>
        </p:txBody>
      </p:sp>
      <p:sp>
        <p:nvSpPr>
          <p:cNvPr id="4102" name="Rectangle 6">
            <a:extLst>
              <a:ext uri="{FF2B5EF4-FFF2-40B4-BE49-F238E27FC236}">
                <a16:creationId xmlns:a16="http://schemas.microsoft.com/office/drawing/2014/main" id="{731303D7-7A57-BB35-2D3B-7708195B338C}"/>
              </a:ext>
            </a:extLst>
          </p:cNvPr>
          <p:cNvSpPr>
            <a:spLocks noGrp="1" noChangeArrowheads="1"/>
          </p:cNvSpPr>
          <p:nvPr>
            <p:ph type="body" sz="half" idx="2"/>
          </p:nvPr>
        </p:nvSpPr>
        <p:spPr bwMode="auto">
          <a:xfrm>
            <a:off x="4572000" y="2057400"/>
            <a:ext cx="4038600" cy="4572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Tx/>
              <a:buChar char="•"/>
            </a:pPr>
            <a:r>
              <a:rPr lang="en-US" altLang="en-US" sz="3200"/>
              <a:t>Full Moon</a:t>
            </a:r>
          </a:p>
          <a:p>
            <a:pPr marL="0" indent="0" eaLnBrk="1" hangingPunct="1">
              <a:lnSpc>
                <a:spcPct val="90000"/>
              </a:lnSpc>
              <a:buFontTx/>
              <a:buChar char="•"/>
            </a:pPr>
            <a:endParaRPr lang="en-US" altLang="en-US" sz="3200"/>
          </a:p>
          <a:p>
            <a:pPr marL="0" indent="0" eaLnBrk="1" hangingPunct="1">
              <a:lnSpc>
                <a:spcPct val="90000"/>
              </a:lnSpc>
              <a:buFontTx/>
              <a:buChar char="•"/>
            </a:pPr>
            <a:r>
              <a:rPr lang="en-US" altLang="en-US" sz="3200"/>
              <a:t>Waning Gibbous</a:t>
            </a:r>
          </a:p>
          <a:p>
            <a:pPr marL="0" indent="0" eaLnBrk="1" hangingPunct="1">
              <a:lnSpc>
                <a:spcPct val="90000"/>
              </a:lnSpc>
              <a:buFontTx/>
              <a:buChar char="•"/>
            </a:pPr>
            <a:endParaRPr lang="en-US" altLang="en-US" sz="3200"/>
          </a:p>
          <a:p>
            <a:pPr marL="0" indent="0" eaLnBrk="1" hangingPunct="1">
              <a:lnSpc>
                <a:spcPct val="90000"/>
              </a:lnSpc>
              <a:buFontTx/>
              <a:buChar char="•"/>
            </a:pPr>
            <a:r>
              <a:rPr lang="en-US" altLang="en-US" sz="3200"/>
              <a:t>Last Quarter or Half Moon</a:t>
            </a:r>
          </a:p>
          <a:p>
            <a:pPr marL="0" indent="0" eaLnBrk="1" hangingPunct="1">
              <a:lnSpc>
                <a:spcPct val="90000"/>
              </a:lnSpc>
              <a:buFontTx/>
              <a:buChar char="•"/>
            </a:pPr>
            <a:endParaRPr lang="en-US" altLang="en-US" sz="3200"/>
          </a:p>
          <a:p>
            <a:pPr marL="0" indent="0" eaLnBrk="1" hangingPunct="1">
              <a:lnSpc>
                <a:spcPct val="90000"/>
              </a:lnSpc>
              <a:buFontTx/>
              <a:buChar char="•"/>
            </a:pPr>
            <a:r>
              <a:rPr lang="en-US" altLang="en-US" sz="3200"/>
              <a:t>Waning Crescent</a:t>
            </a:r>
          </a:p>
          <a:p>
            <a:pPr marL="0" indent="0" eaLnBrk="1" hangingPunct="1">
              <a:lnSpc>
                <a:spcPct val="90000"/>
              </a:lnSpc>
              <a:buFontTx/>
              <a:buChar char="•"/>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box(in)">
                                      <p:cBhvr>
                                        <p:cTn id="7" dur="500"/>
                                        <p:tgtEl>
                                          <p:spTgt spid="41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101">
                                            <p:txEl>
                                              <p:pRg st="2" end="2"/>
                                            </p:txEl>
                                          </p:spTgt>
                                        </p:tgtEl>
                                        <p:attrNameLst>
                                          <p:attrName>style.visibility</p:attrName>
                                        </p:attrNameLst>
                                      </p:cBhvr>
                                      <p:to>
                                        <p:strVal val="visible"/>
                                      </p:to>
                                    </p:set>
                                    <p:animEffect transition="in" filter="box(in)">
                                      <p:cBhvr>
                                        <p:cTn id="12" dur="500"/>
                                        <p:tgtEl>
                                          <p:spTgt spid="410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101">
                                            <p:txEl>
                                              <p:pRg st="4" end="4"/>
                                            </p:txEl>
                                          </p:spTgt>
                                        </p:tgtEl>
                                        <p:attrNameLst>
                                          <p:attrName>style.visibility</p:attrName>
                                        </p:attrNameLst>
                                      </p:cBhvr>
                                      <p:to>
                                        <p:strVal val="visible"/>
                                      </p:to>
                                    </p:set>
                                    <p:animEffect transition="in" filter="box(in)">
                                      <p:cBhvr>
                                        <p:cTn id="17" dur="500"/>
                                        <p:tgtEl>
                                          <p:spTgt spid="410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4101">
                                            <p:txEl>
                                              <p:pRg st="6" end="6"/>
                                            </p:txEl>
                                          </p:spTgt>
                                        </p:tgtEl>
                                        <p:attrNameLst>
                                          <p:attrName>style.visibility</p:attrName>
                                        </p:attrNameLst>
                                      </p:cBhvr>
                                      <p:to>
                                        <p:strVal val="visible"/>
                                      </p:to>
                                    </p:set>
                                    <p:animEffect transition="in" filter="box(in)">
                                      <p:cBhvr>
                                        <p:cTn id="22" dur="500"/>
                                        <p:tgtEl>
                                          <p:spTgt spid="4101">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4102">
                                            <p:txEl>
                                              <p:pRg st="0" end="0"/>
                                            </p:txEl>
                                          </p:spTgt>
                                        </p:tgtEl>
                                        <p:attrNameLst>
                                          <p:attrName>style.visibility</p:attrName>
                                        </p:attrNameLst>
                                      </p:cBhvr>
                                      <p:to>
                                        <p:strVal val="visible"/>
                                      </p:to>
                                    </p:set>
                                    <p:animEffect transition="in" filter="box(in)">
                                      <p:cBhvr>
                                        <p:cTn id="27" dur="500"/>
                                        <p:tgtEl>
                                          <p:spTgt spid="410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4102">
                                            <p:txEl>
                                              <p:pRg st="2" end="2"/>
                                            </p:txEl>
                                          </p:spTgt>
                                        </p:tgtEl>
                                        <p:attrNameLst>
                                          <p:attrName>style.visibility</p:attrName>
                                        </p:attrNameLst>
                                      </p:cBhvr>
                                      <p:to>
                                        <p:strVal val="visible"/>
                                      </p:to>
                                    </p:set>
                                    <p:animEffect transition="in" filter="box(in)">
                                      <p:cBhvr>
                                        <p:cTn id="32" dur="500"/>
                                        <p:tgtEl>
                                          <p:spTgt spid="4102">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4102">
                                            <p:txEl>
                                              <p:pRg st="4" end="4"/>
                                            </p:txEl>
                                          </p:spTgt>
                                        </p:tgtEl>
                                        <p:attrNameLst>
                                          <p:attrName>style.visibility</p:attrName>
                                        </p:attrNameLst>
                                      </p:cBhvr>
                                      <p:to>
                                        <p:strVal val="visible"/>
                                      </p:to>
                                    </p:set>
                                    <p:animEffect transition="in" filter="box(in)">
                                      <p:cBhvr>
                                        <p:cTn id="37" dur="500"/>
                                        <p:tgtEl>
                                          <p:spTgt spid="4102">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4102">
                                            <p:txEl>
                                              <p:pRg st="6" end="6"/>
                                            </p:txEl>
                                          </p:spTgt>
                                        </p:tgtEl>
                                        <p:attrNameLst>
                                          <p:attrName>style.visibility</p:attrName>
                                        </p:attrNameLst>
                                      </p:cBhvr>
                                      <p:to>
                                        <p:strVal val="visible"/>
                                      </p:to>
                                    </p:set>
                                    <p:animEffect transition="in" filter="box(in)">
                                      <p:cBhvr>
                                        <p:cTn id="42" dur="500"/>
                                        <p:tgtEl>
                                          <p:spTgt spid="410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p:bldP spid="410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3254CC1-30D3-2BD9-E7B7-2562CF9C1030}"/>
              </a:ext>
            </a:extLst>
          </p:cNvPr>
          <p:cNvSpPr>
            <a:spLocks noGrp="1" noChangeArrowheads="1"/>
          </p:cNvSpPr>
          <p:nvPr>
            <p:ph type="title"/>
          </p:nvPr>
        </p:nvSpPr>
        <p:spPr>
          <a:xfrm>
            <a:off x="609600" y="381000"/>
            <a:ext cx="6705600" cy="1371600"/>
          </a:xfrm>
          <a:solidFill>
            <a:schemeClr val="tx1"/>
          </a:solidFill>
        </p:spPr>
        <p:txBody>
          <a:bodyPr/>
          <a:lstStyle/>
          <a:p>
            <a:pPr eaLnBrk="1" hangingPunct="1"/>
            <a:r>
              <a:rPr lang="en-US" altLang="en-US" sz="4800" b="1" dirty="0">
                <a:solidFill>
                  <a:srgbClr val="FFFF00"/>
                </a:solidFill>
              </a:rPr>
              <a:t>Phases of Moon Rap Song</a:t>
            </a:r>
          </a:p>
        </p:txBody>
      </p:sp>
      <p:sp>
        <p:nvSpPr>
          <p:cNvPr id="29699" name="Rectangle 3">
            <a:extLst>
              <a:ext uri="{FF2B5EF4-FFF2-40B4-BE49-F238E27FC236}">
                <a16:creationId xmlns:a16="http://schemas.microsoft.com/office/drawing/2014/main" id="{CC57E4CF-33BC-AB27-1BCA-25E6D7D51356}"/>
              </a:ext>
            </a:extLst>
          </p:cNvPr>
          <p:cNvSpPr>
            <a:spLocks noGrp="1" noChangeArrowheads="1"/>
          </p:cNvSpPr>
          <p:nvPr>
            <p:ph type="body" idx="1"/>
          </p:nvPr>
        </p:nvSpPr>
        <p:spPr bwMode="auto">
          <a:xfrm>
            <a:off x="228600" y="1905000"/>
            <a:ext cx="82296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90000"/>
              </a:lnSpc>
              <a:buFontTx/>
              <a:buChar char="•"/>
            </a:pPr>
            <a:endParaRPr lang="en-US" altLang="en-US" sz="3200" dirty="0"/>
          </a:p>
          <a:p>
            <a:pPr eaLnBrk="1" hangingPunct="1">
              <a:lnSpc>
                <a:spcPct val="90000"/>
              </a:lnSpc>
              <a:buFontTx/>
              <a:buChar char="•"/>
            </a:pPr>
            <a:endParaRPr lang="en-US" altLang="en-US" dirty="0"/>
          </a:p>
        </p:txBody>
      </p:sp>
      <p:pic>
        <p:nvPicPr>
          <p:cNvPr id="2" name="mr_lee_phases_of_the_moon_rap toFabalous you be killin">
            <a:hlinkClick r:id="" action="ppaction://media"/>
            <a:extLst>
              <a:ext uri="{FF2B5EF4-FFF2-40B4-BE49-F238E27FC236}">
                <a16:creationId xmlns:a16="http://schemas.microsoft.com/office/drawing/2014/main" id="{022737CE-804E-7DA4-0E50-3437BCA2D6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9800" y="1905000"/>
            <a:ext cx="6604000" cy="4953000"/>
          </a:xfrm>
          <a:prstGeom prst="rect">
            <a:avLst/>
          </a:prstGeom>
        </p:spPr>
      </p:pic>
    </p:spTree>
    <p:extLst>
      <p:ext uri="{BB962C8B-B14F-4D97-AF65-F5344CB8AC3E}">
        <p14:creationId xmlns:p14="http://schemas.microsoft.com/office/powerpoint/2010/main" val="390261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bldLst>
      <p:bldP spid="2969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BA2C12B-5E10-3BA0-FD91-C723A3D10595}"/>
              </a:ext>
            </a:extLst>
          </p:cNvPr>
          <p:cNvSpPr>
            <a:spLocks noGrp="1" noChangeArrowheads="1"/>
          </p:cNvSpPr>
          <p:nvPr>
            <p:ph type="title"/>
          </p:nvPr>
        </p:nvSpPr>
        <p:spPr>
          <a:xfrm>
            <a:off x="1600200" y="381000"/>
            <a:ext cx="7086600" cy="838200"/>
          </a:xfrm>
        </p:spPr>
        <p:txBody>
          <a:bodyPr/>
          <a:lstStyle/>
          <a:p>
            <a:pPr eaLnBrk="1" hangingPunct="1"/>
            <a:endParaRPr lang="en-US" altLang="en-US" sz="4800"/>
          </a:p>
        </p:txBody>
      </p:sp>
      <p:pic>
        <p:nvPicPr>
          <p:cNvPr id="23555" name="Picture 3" descr="Moonphases">
            <a:extLst>
              <a:ext uri="{FF2B5EF4-FFF2-40B4-BE49-F238E27FC236}">
                <a16:creationId xmlns:a16="http://schemas.microsoft.com/office/drawing/2014/main" id="{2C1C1E95-45C2-AF5B-2B1D-2FFF103F1A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107C6B47-7150-A761-ABF3-B93A20F97A7A}"/>
              </a:ext>
            </a:extLst>
          </p:cNvPr>
          <p:cNvSpPr>
            <a:spLocks noGrp="1" noChangeArrowheads="1"/>
          </p:cNvSpPr>
          <p:nvPr>
            <p:ph type="title"/>
          </p:nvPr>
        </p:nvSpPr>
        <p:spPr>
          <a:xfrm>
            <a:off x="609600" y="304800"/>
            <a:ext cx="6553200" cy="1143000"/>
          </a:xfrm>
          <a:solidFill>
            <a:schemeClr val="tx1"/>
          </a:solidFill>
        </p:spPr>
        <p:txBody>
          <a:bodyPr/>
          <a:lstStyle/>
          <a:p>
            <a:pPr eaLnBrk="1" hangingPunct="1"/>
            <a:r>
              <a:rPr lang="en-US" altLang="en-US" b="1">
                <a:solidFill>
                  <a:srgbClr val="FFFF00"/>
                </a:solidFill>
              </a:rPr>
              <a:t>New Moon</a:t>
            </a:r>
          </a:p>
        </p:txBody>
      </p:sp>
      <p:sp>
        <p:nvSpPr>
          <p:cNvPr id="25603" name="Rectangle 22">
            <a:extLst>
              <a:ext uri="{FF2B5EF4-FFF2-40B4-BE49-F238E27FC236}">
                <a16:creationId xmlns:a16="http://schemas.microsoft.com/office/drawing/2014/main" id="{C765AA1D-C52C-1455-15E9-D542B13F5A3E}"/>
              </a:ext>
            </a:extLst>
          </p:cNvPr>
          <p:cNvSpPr>
            <a:spLocks noGrp="1" noChangeArrowheads="1"/>
          </p:cNvSpPr>
          <p:nvPr>
            <p:ph type="body" sz="half" idx="2"/>
          </p:nvPr>
        </p:nvSpPr>
        <p:spPr bwMode="auto">
          <a:xfrm>
            <a:off x="4572000" y="1676400"/>
            <a:ext cx="40386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Tx/>
              <a:buChar char="•"/>
            </a:pPr>
            <a:r>
              <a:rPr lang="en-US" altLang="en-US" sz="2400"/>
              <a:t>The moon is not visible from Earth. The moon is between the Sun and the Earth.</a:t>
            </a:r>
          </a:p>
          <a:p>
            <a:pPr marL="0" indent="0" eaLnBrk="1" hangingPunct="1">
              <a:lnSpc>
                <a:spcPct val="90000"/>
              </a:lnSpc>
              <a:buFontTx/>
              <a:buChar char="•"/>
            </a:pPr>
            <a:endParaRPr lang="en-US" altLang="en-US" sz="2400"/>
          </a:p>
          <a:p>
            <a:pPr marL="0" indent="0" eaLnBrk="1" hangingPunct="1">
              <a:lnSpc>
                <a:spcPct val="90000"/>
              </a:lnSpc>
              <a:buFontTx/>
              <a:buChar char="•"/>
            </a:pPr>
            <a:r>
              <a:rPr lang="en-US" altLang="en-US" sz="2400"/>
              <a:t>The dark side is facing us.</a:t>
            </a:r>
          </a:p>
          <a:p>
            <a:pPr marL="0" indent="0" eaLnBrk="1" hangingPunct="1">
              <a:lnSpc>
                <a:spcPct val="90000"/>
              </a:lnSpc>
              <a:buFontTx/>
              <a:buChar char="•"/>
            </a:pPr>
            <a:endParaRPr lang="en-US" altLang="en-US" sz="2400"/>
          </a:p>
          <a:p>
            <a:pPr marL="0" indent="0" eaLnBrk="1" hangingPunct="1">
              <a:lnSpc>
                <a:spcPct val="90000"/>
              </a:lnSpc>
              <a:buFontTx/>
              <a:buChar char="•"/>
            </a:pPr>
            <a:r>
              <a:rPr lang="en-US" altLang="en-US" sz="2400"/>
              <a:t>This phase lasts one night.</a:t>
            </a:r>
          </a:p>
          <a:p>
            <a:pPr marL="0" indent="0" eaLnBrk="1" hangingPunct="1">
              <a:lnSpc>
                <a:spcPct val="90000"/>
              </a:lnSpc>
              <a:buFontTx/>
              <a:buChar char="•"/>
            </a:pPr>
            <a:endParaRPr lang="en-US" altLang="en-US" sz="2400"/>
          </a:p>
          <a:p>
            <a:pPr marL="0" indent="0" eaLnBrk="1" hangingPunct="1">
              <a:lnSpc>
                <a:spcPct val="90000"/>
              </a:lnSpc>
            </a:pPr>
            <a:endParaRPr lang="en-US" altLang="en-US" sz="2400"/>
          </a:p>
        </p:txBody>
      </p:sp>
      <p:pic>
        <p:nvPicPr>
          <p:cNvPr id="6169" name="Picture 25" descr="Moon_new">
            <a:extLst>
              <a:ext uri="{FF2B5EF4-FFF2-40B4-BE49-F238E27FC236}">
                <a16:creationId xmlns:a16="http://schemas.microsoft.com/office/drawing/2014/main" id="{D11F7AAA-1EBD-A533-2147-C904F7AD095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1513" y="2052638"/>
            <a:ext cx="3609975" cy="3619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6169"/>
                                        </p:tgtEl>
                                        <p:attrNameLst>
                                          <p:attrName>style.visibility</p:attrName>
                                        </p:attrNameLst>
                                      </p:cBhvr>
                                      <p:to>
                                        <p:strVal val="visible"/>
                                      </p:to>
                                    </p:set>
                                    <p:anim calcmode="lin" valueType="num">
                                      <p:cBhvr>
                                        <p:cTn id="7" dur="1000" fill="hold"/>
                                        <p:tgtEl>
                                          <p:spTgt spid="6169"/>
                                        </p:tgtEl>
                                        <p:attrNameLst>
                                          <p:attrName>ppt_w</p:attrName>
                                        </p:attrNameLst>
                                      </p:cBhvr>
                                      <p:tavLst>
                                        <p:tav tm="0">
                                          <p:val>
                                            <p:strVal val="#ppt_w*0.70"/>
                                          </p:val>
                                        </p:tav>
                                        <p:tav tm="100000">
                                          <p:val>
                                            <p:strVal val="#ppt_w"/>
                                          </p:val>
                                        </p:tav>
                                      </p:tavLst>
                                    </p:anim>
                                    <p:anim calcmode="lin" valueType="num">
                                      <p:cBhvr>
                                        <p:cTn id="8" dur="1000" fill="hold"/>
                                        <p:tgtEl>
                                          <p:spTgt spid="6169"/>
                                        </p:tgtEl>
                                        <p:attrNameLst>
                                          <p:attrName>ppt_h</p:attrName>
                                        </p:attrNameLst>
                                      </p:cBhvr>
                                      <p:tavLst>
                                        <p:tav tm="0">
                                          <p:val>
                                            <p:strVal val="#ppt_h"/>
                                          </p:val>
                                        </p:tav>
                                        <p:tav tm="100000">
                                          <p:val>
                                            <p:strVal val="#ppt_h"/>
                                          </p:val>
                                        </p:tav>
                                      </p:tavLst>
                                    </p:anim>
                                    <p:animEffect transition="in" filter="fade">
                                      <p:cBhvr>
                                        <p:cTn id="9" dur="1000"/>
                                        <p:tgtEl>
                                          <p:spTgt spid="6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4">
            <a:extLst>
              <a:ext uri="{FF2B5EF4-FFF2-40B4-BE49-F238E27FC236}">
                <a16:creationId xmlns:a16="http://schemas.microsoft.com/office/drawing/2014/main" id="{E339808F-E74D-8FAE-D77C-FA06836128B6}"/>
              </a:ext>
            </a:extLst>
          </p:cNvPr>
          <p:cNvSpPr>
            <a:spLocks noGrp="1" noChangeArrowheads="1"/>
          </p:cNvSpPr>
          <p:nvPr>
            <p:ph type="title"/>
          </p:nvPr>
        </p:nvSpPr>
        <p:spPr>
          <a:xfrm>
            <a:off x="381000" y="228600"/>
            <a:ext cx="6553200" cy="1143000"/>
          </a:xfrm>
          <a:solidFill>
            <a:schemeClr val="tx1"/>
          </a:solidFill>
        </p:spPr>
        <p:txBody>
          <a:bodyPr/>
          <a:lstStyle/>
          <a:p>
            <a:pPr eaLnBrk="1" hangingPunct="1"/>
            <a:r>
              <a:rPr lang="en-US" altLang="en-US" b="1">
                <a:solidFill>
                  <a:srgbClr val="FFFF00"/>
                </a:solidFill>
              </a:rPr>
              <a:t>Waxing Crescent</a:t>
            </a:r>
          </a:p>
        </p:txBody>
      </p:sp>
      <p:sp>
        <p:nvSpPr>
          <p:cNvPr id="26627" name="Rectangle 6">
            <a:extLst>
              <a:ext uri="{FF2B5EF4-FFF2-40B4-BE49-F238E27FC236}">
                <a16:creationId xmlns:a16="http://schemas.microsoft.com/office/drawing/2014/main" id="{930CD6B7-6429-AA0D-2269-848F0417AC3F}"/>
              </a:ext>
            </a:extLst>
          </p:cNvPr>
          <p:cNvSpPr>
            <a:spLocks noGrp="1" noChangeArrowheads="1"/>
          </p:cNvSpPr>
          <p:nvPr>
            <p:ph type="body" sz="half" idx="2"/>
          </p:nvPr>
        </p:nvSpPr>
        <p:spPr bwMode="auto">
          <a:xfrm>
            <a:off x="4648200" y="1828800"/>
            <a:ext cx="4038600" cy="42973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Tx/>
              <a:buChar char="•"/>
            </a:pPr>
            <a:r>
              <a:rPr lang="en-US" altLang="en-US" sz="2400"/>
              <a:t>Waxing means that the bright side is increasing. The right side is the bright side.</a:t>
            </a:r>
          </a:p>
          <a:p>
            <a:pPr marL="0" indent="0" eaLnBrk="1" hangingPunct="1">
              <a:lnSpc>
                <a:spcPct val="90000"/>
              </a:lnSpc>
            </a:pPr>
            <a:endParaRPr lang="en-US" altLang="en-US" sz="2400"/>
          </a:p>
          <a:p>
            <a:pPr marL="0" indent="0" eaLnBrk="1" hangingPunct="1">
              <a:lnSpc>
                <a:spcPct val="90000"/>
              </a:lnSpc>
              <a:buFontTx/>
              <a:buChar char="•"/>
            </a:pPr>
            <a:r>
              <a:rPr lang="en-US" altLang="en-US" sz="2400"/>
              <a:t>Less than one half of the moon is illuminated.</a:t>
            </a:r>
          </a:p>
          <a:p>
            <a:pPr marL="0" indent="0" eaLnBrk="1" hangingPunct="1">
              <a:lnSpc>
                <a:spcPct val="90000"/>
              </a:lnSpc>
              <a:buFontTx/>
              <a:buChar char="•"/>
            </a:pPr>
            <a:endParaRPr lang="en-US" altLang="en-US" sz="2400"/>
          </a:p>
          <a:p>
            <a:pPr marL="0" indent="0" eaLnBrk="1" hangingPunct="1">
              <a:lnSpc>
                <a:spcPct val="90000"/>
              </a:lnSpc>
              <a:buFontTx/>
              <a:buChar char="•"/>
            </a:pPr>
            <a:r>
              <a:rPr lang="en-US" altLang="en-US" sz="2400"/>
              <a:t>This phase includes any visible moon from a small sliver to almost half. </a:t>
            </a:r>
          </a:p>
          <a:p>
            <a:pPr marL="0" indent="0" eaLnBrk="1" hangingPunct="1">
              <a:lnSpc>
                <a:spcPct val="90000"/>
              </a:lnSpc>
              <a:buFontTx/>
              <a:buChar char="•"/>
            </a:pPr>
            <a:endParaRPr lang="en-US" altLang="en-US" sz="2400"/>
          </a:p>
          <a:p>
            <a:pPr marL="0" indent="0" eaLnBrk="1" hangingPunct="1">
              <a:lnSpc>
                <a:spcPct val="90000"/>
              </a:lnSpc>
              <a:buFontTx/>
              <a:buChar char="•"/>
            </a:pPr>
            <a:endParaRPr lang="en-US" altLang="en-US" sz="2400"/>
          </a:p>
          <a:p>
            <a:pPr marL="0" indent="0" eaLnBrk="1" hangingPunct="1">
              <a:lnSpc>
                <a:spcPct val="90000"/>
              </a:lnSpc>
              <a:buFontTx/>
              <a:buChar char="•"/>
            </a:pPr>
            <a:endParaRPr lang="en-US" altLang="en-US" sz="2400"/>
          </a:p>
        </p:txBody>
      </p:sp>
      <p:pic>
        <p:nvPicPr>
          <p:cNvPr id="10247" name="Picture 7" descr="Moon_waxcres">
            <a:extLst>
              <a:ext uri="{FF2B5EF4-FFF2-40B4-BE49-F238E27FC236}">
                <a16:creationId xmlns:a16="http://schemas.microsoft.com/office/drawing/2014/main" id="{8DEA567E-288B-EAA8-BE91-6B49D752818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95313" y="2052638"/>
            <a:ext cx="3609975" cy="3619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p:cTn id="7" dur="1000" fill="hold"/>
                                        <p:tgtEl>
                                          <p:spTgt spid="10247"/>
                                        </p:tgtEl>
                                        <p:attrNameLst>
                                          <p:attrName>ppt_w</p:attrName>
                                        </p:attrNameLst>
                                      </p:cBhvr>
                                      <p:tavLst>
                                        <p:tav tm="0">
                                          <p:val>
                                            <p:strVal val="#ppt_w*0.70"/>
                                          </p:val>
                                        </p:tav>
                                        <p:tav tm="100000">
                                          <p:val>
                                            <p:strVal val="#ppt_w"/>
                                          </p:val>
                                        </p:tav>
                                      </p:tavLst>
                                    </p:anim>
                                    <p:anim calcmode="lin" valueType="num">
                                      <p:cBhvr>
                                        <p:cTn id="8" dur="1000" fill="hold"/>
                                        <p:tgtEl>
                                          <p:spTgt spid="10247"/>
                                        </p:tgtEl>
                                        <p:attrNameLst>
                                          <p:attrName>ppt_h</p:attrName>
                                        </p:attrNameLst>
                                      </p:cBhvr>
                                      <p:tavLst>
                                        <p:tav tm="0">
                                          <p:val>
                                            <p:strVal val="#ppt_h"/>
                                          </p:val>
                                        </p:tav>
                                        <p:tav tm="100000">
                                          <p:val>
                                            <p:strVal val="#ppt_h"/>
                                          </p:val>
                                        </p:tav>
                                      </p:tavLst>
                                    </p:anim>
                                    <p:animEffect transition="in" filter="fade">
                                      <p:cBhvr>
                                        <p:cTn id="9" dur="10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id="{BE37DB08-97AD-D6AB-0C2C-B1181B573807}"/>
              </a:ext>
            </a:extLst>
          </p:cNvPr>
          <p:cNvSpPr>
            <a:spLocks noGrp="1" noChangeArrowheads="1"/>
          </p:cNvSpPr>
          <p:nvPr>
            <p:ph type="title"/>
          </p:nvPr>
        </p:nvSpPr>
        <p:spPr>
          <a:xfrm>
            <a:off x="609600" y="228600"/>
            <a:ext cx="6553200" cy="1295400"/>
          </a:xfrm>
          <a:solidFill>
            <a:schemeClr val="tx1"/>
          </a:solidFill>
        </p:spPr>
        <p:txBody>
          <a:bodyPr/>
          <a:lstStyle/>
          <a:p>
            <a:pPr eaLnBrk="1" hangingPunct="1"/>
            <a:r>
              <a:rPr lang="en-US" altLang="en-US" sz="4800" b="1">
                <a:solidFill>
                  <a:srgbClr val="FFFF00"/>
                </a:solidFill>
              </a:rPr>
              <a:t>First Quarter or Half Moon</a:t>
            </a:r>
          </a:p>
        </p:txBody>
      </p:sp>
      <p:sp>
        <p:nvSpPr>
          <p:cNvPr id="27651" name="Rectangle 6">
            <a:extLst>
              <a:ext uri="{FF2B5EF4-FFF2-40B4-BE49-F238E27FC236}">
                <a16:creationId xmlns:a16="http://schemas.microsoft.com/office/drawing/2014/main" id="{186EDE78-4F47-ED36-BEFB-C730BA1DCB0E}"/>
              </a:ext>
            </a:extLst>
          </p:cNvPr>
          <p:cNvSpPr>
            <a:spLocks noGrp="1" noChangeArrowheads="1"/>
          </p:cNvSpPr>
          <p:nvPr>
            <p:ph type="body" sz="half" idx="2"/>
          </p:nvPr>
        </p:nvSpPr>
        <p:spPr bwMode="auto">
          <a:xfrm>
            <a:off x="4648200" y="1752600"/>
            <a:ext cx="40386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Tx/>
              <a:buChar char="•"/>
            </a:pPr>
            <a:r>
              <a:rPr lang="en-US" altLang="en-US" sz="2400"/>
              <a:t>The entire right side of the moon is illuminated.</a:t>
            </a:r>
          </a:p>
          <a:p>
            <a:pPr marL="0" indent="0" eaLnBrk="1" hangingPunct="1">
              <a:lnSpc>
                <a:spcPct val="90000"/>
              </a:lnSpc>
              <a:buFontTx/>
              <a:buChar char="•"/>
            </a:pPr>
            <a:endParaRPr lang="en-US" altLang="en-US" sz="2400"/>
          </a:p>
          <a:p>
            <a:pPr marL="0" indent="0" eaLnBrk="1" hangingPunct="1">
              <a:lnSpc>
                <a:spcPct val="90000"/>
              </a:lnSpc>
              <a:buFontTx/>
              <a:buChar char="•"/>
            </a:pPr>
            <a:r>
              <a:rPr lang="en-US" altLang="en-US" sz="2400"/>
              <a:t>The moon looks like a half circle.</a:t>
            </a:r>
          </a:p>
          <a:p>
            <a:pPr marL="0" indent="0" eaLnBrk="1" hangingPunct="1">
              <a:lnSpc>
                <a:spcPct val="90000"/>
              </a:lnSpc>
              <a:buFontTx/>
              <a:buChar char="•"/>
            </a:pPr>
            <a:endParaRPr lang="en-US" altLang="en-US" sz="2400"/>
          </a:p>
          <a:p>
            <a:pPr marL="0" indent="0" eaLnBrk="1" hangingPunct="1">
              <a:lnSpc>
                <a:spcPct val="90000"/>
              </a:lnSpc>
              <a:buFontTx/>
              <a:buChar char="•"/>
            </a:pPr>
            <a:r>
              <a:rPr lang="en-US" altLang="en-US" sz="2400"/>
              <a:t>The illuminated side is increasing. </a:t>
            </a:r>
          </a:p>
          <a:p>
            <a:pPr marL="0" indent="0" eaLnBrk="1" hangingPunct="1">
              <a:lnSpc>
                <a:spcPct val="90000"/>
              </a:lnSpc>
              <a:buFontTx/>
              <a:buChar char="•"/>
            </a:pPr>
            <a:endParaRPr lang="en-US" altLang="en-US" sz="2400"/>
          </a:p>
          <a:p>
            <a:pPr marL="0" indent="0" eaLnBrk="1" hangingPunct="1">
              <a:lnSpc>
                <a:spcPct val="90000"/>
              </a:lnSpc>
              <a:buFontTx/>
              <a:buChar char="•"/>
            </a:pPr>
            <a:r>
              <a:rPr lang="en-US" altLang="en-US" sz="2400"/>
              <a:t>This phase only lasts one night.</a:t>
            </a:r>
          </a:p>
        </p:txBody>
      </p:sp>
      <p:pic>
        <p:nvPicPr>
          <p:cNvPr id="12295" name="Picture 7" descr="Moon_firstqtr">
            <a:extLst>
              <a:ext uri="{FF2B5EF4-FFF2-40B4-BE49-F238E27FC236}">
                <a16:creationId xmlns:a16="http://schemas.microsoft.com/office/drawing/2014/main" id="{834183E2-0336-C4BC-7550-AB4AFA72634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95313" y="2052638"/>
            <a:ext cx="3609975" cy="3619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anim calcmode="lin" valueType="num">
                                      <p:cBhvr>
                                        <p:cTn id="7" dur="1000" fill="hold"/>
                                        <p:tgtEl>
                                          <p:spTgt spid="12295"/>
                                        </p:tgtEl>
                                        <p:attrNameLst>
                                          <p:attrName>ppt_w</p:attrName>
                                        </p:attrNameLst>
                                      </p:cBhvr>
                                      <p:tavLst>
                                        <p:tav tm="0">
                                          <p:val>
                                            <p:strVal val="#ppt_w*0.70"/>
                                          </p:val>
                                        </p:tav>
                                        <p:tav tm="100000">
                                          <p:val>
                                            <p:strVal val="#ppt_w"/>
                                          </p:val>
                                        </p:tav>
                                      </p:tavLst>
                                    </p:anim>
                                    <p:anim calcmode="lin" valueType="num">
                                      <p:cBhvr>
                                        <p:cTn id="8" dur="1000" fill="hold"/>
                                        <p:tgtEl>
                                          <p:spTgt spid="12295"/>
                                        </p:tgtEl>
                                        <p:attrNameLst>
                                          <p:attrName>ppt_h</p:attrName>
                                        </p:attrNameLst>
                                      </p:cBhvr>
                                      <p:tavLst>
                                        <p:tav tm="0">
                                          <p:val>
                                            <p:strVal val="#ppt_h"/>
                                          </p:val>
                                        </p:tav>
                                        <p:tav tm="100000">
                                          <p:val>
                                            <p:strVal val="#ppt_h"/>
                                          </p:val>
                                        </p:tav>
                                      </p:tavLst>
                                    </p:anim>
                                    <p:animEffect transition="in" filter="fade">
                                      <p:cBhvr>
                                        <p:cTn id="9" dur="10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50CFA5B5-1128-FB05-658C-8F7BF2EBA5F2}"/>
              </a:ext>
            </a:extLst>
          </p:cNvPr>
          <p:cNvSpPr>
            <a:spLocks noGrp="1" noChangeArrowheads="1"/>
          </p:cNvSpPr>
          <p:nvPr>
            <p:ph type="title"/>
          </p:nvPr>
        </p:nvSpPr>
        <p:spPr>
          <a:xfrm>
            <a:off x="457200" y="304800"/>
            <a:ext cx="6553200" cy="1143000"/>
          </a:xfrm>
          <a:solidFill>
            <a:schemeClr val="tx1"/>
          </a:solidFill>
        </p:spPr>
        <p:txBody>
          <a:bodyPr/>
          <a:lstStyle/>
          <a:p>
            <a:pPr eaLnBrk="1" hangingPunct="1"/>
            <a:r>
              <a:rPr lang="en-US" altLang="en-US" b="1">
                <a:solidFill>
                  <a:srgbClr val="FFFF00"/>
                </a:solidFill>
              </a:rPr>
              <a:t>Waxing Gibbous</a:t>
            </a:r>
          </a:p>
        </p:txBody>
      </p:sp>
      <p:sp>
        <p:nvSpPr>
          <p:cNvPr id="28675" name="Rectangle 6">
            <a:extLst>
              <a:ext uri="{FF2B5EF4-FFF2-40B4-BE49-F238E27FC236}">
                <a16:creationId xmlns:a16="http://schemas.microsoft.com/office/drawing/2014/main" id="{407CABF7-71F5-F31B-5693-EE9CADE2E165}"/>
              </a:ext>
            </a:extLst>
          </p:cNvPr>
          <p:cNvSpPr>
            <a:spLocks noGrp="1" noChangeArrowheads="1"/>
          </p:cNvSpPr>
          <p:nvPr>
            <p:ph type="body" sz="half" idx="2"/>
          </p:nvPr>
        </p:nvSpPr>
        <p:spPr bwMode="auto">
          <a:xfrm>
            <a:off x="4648200" y="2133600"/>
            <a:ext cx="4038600" cy="43735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buFontTx/>
              <a:buChar char="•"/>
            </a:pPr>
            <a:r>
              <a:rPr lang="en-US" altLang="en-US" sz="2400"/>
              <a:t>Gibbous means that more than one half is visible, but it is not quite full.</a:t>
            </a:r>
          </a:p>
          <a:p>
            <a:pPr marL="0" indent="0" eaLnBrk="1" hangingPunct="1">
              <a:buFontTx/>
              <a:buChar char="•"/>
            </a:pPr>
            <a:endParaRPr lang="en-US" altLang="en-US" sz="2400"/>
          </a:p>
          <a:p>
            <a:pPr marL="0" indent="0" eaLnBrk="1" hangingPunct="1">
              <a:buFontTx/>
              <a:buChar char="•"/>
            </a:pPr>
            <a:r>
              <a:rPr lang="en-US" altLang="en-US" sz="2400"/>
              <a:t>This phase includes the night after the first quarter to the night before the full moon. </a:t>
            </a:r>
          </a:p>
        </p:txBody>
      </p:sp>
      <p:pic>
        <p:nvPicPr>
          <p:cNvPr id="14343" name="Picture 7" descr="Moon_waxgib">
            <a:extLst>
              <a:ext uri="{FF2B5EF4-FFF2-40B4-BE49-F238E27FC236}">
                <a16:creationId xmlns:a16="http://schemas.microsoft.com/office/drawing/2014/main" id="{6B89A4E8-0C0A-BC6B-262B-A8FAF64624A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95313" y="2052638"/>
            <a:ext cx="3609975" cy="3619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anim calcmode="lin" valueType="num">
                                      <p:cBhvr>
                                        <p:cTn id="7" dur="1000" fill="hold"/>
                                        <p:tgtEl>
                                          <p:spTgt spid="14343"/>
                                        </p:tgtEl>
                                        <p:attrNameLst>
                                          <p:attrName>ppt_w</p:attrName>
                                        </p:attrNameLst>
                                      </p:cBhvr>
                                      <p:tavLst>
                                        <p:tav tm="0">
                                          <p:val>
                                            <p:strVal val="#ppt_w*0.70"/>
                                          </p:val>
                                        </p:tav>
                                        <p:tav tm="100000">
                                          <p:val>
                                            <p:strVal val="#ppt_w"/>
                                          </p:val>
                                        </p:tav>
                                      </p:tavLst>
                                    </p:anim>
                                    <p:anim calcmode="lin" valueType="num">
                                      <p:cBhvr>
                                        <p:cTn id="8" dur="1000" fill="hold"/>
                                        <p:tgtEl>
                                          <p:spTgt spid="14343"/>
                                        </p:tgtEl>
                                        <p:attrNameLst>
                                          <p:attrName>ppt_h</p:attrName>
                                        </p:attrNameLst>
                                      </p:cBhvr>
                                      <p:tavLst>
                                        <p:tav tm="0">
                                          <p:val>
                                            <p:strVal val="#ppt_h"/>
                                          </p:val>
                                        </p:tav>
                                        <p:tav tm="100000">
                                          <p:val>
                                            <p:strVal val="#ppt_h"/>
                                          </p:val>
                                        </p:tav>
                                      </p:tavLst>
                                    </p:anim>
                                    <p:animEffect transition="in" filter="fade">
                                      <p:cBhvr>
                                        <p:cTn id="9" dur="10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a:extLst>
              <a:ext uri="{FF2B5EF4-FFF2-40B4-BE49-F238E27FC236}">
                <a16:creationId xmlns:a16="http://schemas.microsoft.com/office/drawing/2014/main" id="{59F5755C-F68D-0E66-1970-7489473894BA}"/>
              </a:ext>
            </a:extLst>
          </p:cNvPr>
          <p:cNvSpPr>
            <a:spLocks noGrp="1" noChangeArrowheads="1"/>
          </p:cNvSpPr>
          <p:nvPr>
            <p:ph type="title"/>
          </p:nvPr>
        </p:nvSpPr>
        <p:spPr>
          <a:xfrm>
            <a:off x="609600" y="304800"/>
            <a:ext cx="6553200" cy="1143000"/>
          </a:xfrm>
          <a:solidFill>
            <a:schemeClr val="tx1"/>
          </a:solidFill>
        </p:spPr>
        <p:txBody>
          <a:bodyPr/>
          <a:lstStyle/>
          <a:p>
            <a:pPr eaLnBrk="1" hangingPunct="1"/>
            <a:r>
              <a:rPr lang="en-US" altLang="en-US" b="1">
                <a:solidFill>
                  <a:srgbClr val="FFFF00"/>
                </a:solidFill>
              </a:rPr>
              <a:t>Full Moon</a:t>
            </a:r>
          </a:p>
        </p:txBody>
      </p:sp>
      <p:sp>
        <p:nvSpPr>
          <p:cNvPr id="29699" name="Rectangle 6">
            <a:extLst>
              <a:ext uri="{FF2B5EF4-FFF2-40B4-BE49-F238E27FC236}">
                <a16:creationId xmlns:a16="http://schemas.microsoft.com/office/drawing/2014/main" id="{33504152-4564-2F45-CD63-2786069B43A8}"/>
              </a:ext>
            </a:extLst>
          </p:cNvPr>
          <p:cNvSpPr>
            <a:spLocks noGrp="1" noChangeArrowheads="1"/>
          </p:cNvSpPr>
          <p:nvPr>
            <p:ph type="body" sz="half" idx="2"/>
          </p:nvPr>
        </p:nvSpPr>
        <p:spPr bwMode="auto">
          <a:xfrm>
            <a:off x="4648200" y="1905000"/>
            <a:ext cx="4038600" cy="42211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buFontTx/>
              <a:buChar char="•"/>
            </a:pPr>
            <a:r>
              <a:rPr lang="en-US" altLang="en-US" sz="2400"/>
              <a:t>The moon is full and bright.  It looks like a large circle.</a:t>
            </a:r>
          </a:p>
          <a:p>
            <a:pPr marL="0" indent="0" eaLnBrk="1" hangingPunct="1">
              <a:buFontTx/>
              <a:buChar char="•"/>
            </a:pPr>
            <a:endParaRPr lang="en-US" altLang="en-US" sz="2400"/>
          </a:p>
          <a:p>
            <a:pPr marL="0" indent="0" eaLnBrk="1" hangingPunct="1">
              <a:buFontTx/>
              <a:buChar char="•"/>
            </a:pPr>
            <a:r>
              <a:rPr lang="en-US" altLang="en-US" sz="2400"/>
              <a:t>The illuminated side is facing us.</a:t>
            </a:r>
          </a:p>
          <a:p>
            <a:pPr marL="0" indent="0" eaLnBrk="1" hangingPunct="1">
              <a:buFontTx/>
              <a:buChar char="•"/>
            </a:pPr>
            <a:endParaRPr lang="en-US" altLang="en-US" sz="2400"/>
          </a:p>
          <a:p>
            <a:pPr marL="0" indent="0" eaLnBrk="1" hangingPunct="1">
              <a:buFontTx/>
              <a:buChar char="•"/>
            </a:pPr>
            <a:r>
              <a:rPr lang="en-US" altLang="en-US" sz="2400"/>
              <a:t>Only happens one night per lunation.</a:t>
            </a:r>
          </a:p>
          <a:p>
            <a:pPr marL="0" indent="0" eaLnBrk="1" hangingPunct="1">
              <a:buFontTx/>
              <a:buChar char="•"/>
            </a:pPr>
            <a:endParaRPr lang="en-US" altLang="en-US" sz="2400"/>
          </a:p>
          <a:p>
            <a:pPr marL="0" indent="0" eaLnBrk="1" hangingPunct="1">
              <a:buFontTx/>
              <a:buChar char="•"/>
            </a:pPr>
            <a:endParaRPr lang="en-US" altLang="en-US" sz="2400"/>
          </a:p>
        </p:txBody>
      </p:sp>
      <p:pic>
        <p:nvPicPr>
          <p:cNvPr id="16391" name="Picture 7" descr="Moon_full">
            <a:extLst>
              <a:ext uri="{FF2B5EF4-FFF2-40B4-BE49-F238E27FC236}">
                <a16:creationId xmlns:a16="http://schemas.microsoft.com/office/drawing/2014/main" id="{191CC27B-5BE0-F511-EB46-4C8B98AA8FB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1513" y="1981200"/>
            <a:ext cx="3609975" cy="3619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 calcmode="lin" valueType="num">
                                      <p:cBhvr>
                                        <p:cTn id="7" dur="1000" fill="hold"/>
                                        <p:tgtEl>
                                          <p:spTgt spid="16391"/>
                                        </p:tgtEl>
                                        <p:attrNameLst>
                                          <p:attrName>ppt_w</p:attrName>
                                        </p:attrNameLst>
                                      </p:cBhvr>
                                      <p:tavLst>
                                        <p:tav tm="0">
                                          <p:val>
                                            <p:strVal val="#ppt_w*0.70"/>
                                          </p:val>
                                        </p:tav>
                                        <p:tav tm="100000">
                                          <p:val>
                                            <p:strVal val="#ppt_w"/>
                                          </p:val>
                                        </p:tav>
                                      </p:tavLst>
                                    </p:anim>
                                    <p:anim calcmode="lin" valueType="num">
                                      <p:cBhvr>
                                        <p:cTn id="8" dur="1000" fill="hold"/>
                                        <p:tgtEl>
                                          <p:spTgt spid="16391"/>
                                        </p:tgtEl>
                                        <p:attrNameLst>
                                          <p:attrName>ppt_h</p:attrName>
                                        </p:attrNameLst>
                                      </p:cBhvr>
                                      <p:tavLst>
                                        <p:tav tm="0">
                                          <p:val>
                                            <p:strVal val="#ppt_h"/>
                                          </p:val>
                                        </p:tav>
                                        <p:tav tm="100000">
                                          <p:val>
                                            <p:strVal val="#ppt_h"/>
                                          </p:val>
                                        </p:tav>
                                      </p:tavLst>
                                    </p:anim>
                                    <p:animEffect transition="in" filter="fade">
                                      <p:cBhvr>
                                        <p:cTn id="9" dur="10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3254CC1-30D3-2BD9-E7B7-2562CF9C1030}"/>
              </a:ext>
            </a:extLst>
          </p:cNvPr>
          <p:cNvSpPr>
            <a:spLocks noGrp="1" noChangeArrowheads="1"/>
          </p:cNvSpPr>
          <p:nvPr>
            <p:ph type="title"/>
          </p:nvPr>
        </p:nvSpPr>
        <p:spPr>
          <a:xfrm>
            <a:off x="609600" y="381000"/>
            <a:ext cx="6705600" cy="1371600"/>
          </a:xfrm>
          <a:solidFill>
            <a:schemeClr val="tx1"/>
          </a:solidFill>
        </p:spPr>
        <p:txBody>
          <a:bodyPr/>
          <a:lstStyle/>
          <a:p>
            <a:pPr eaLnBrk="1" hangingPunct="1"/>
            <a:r>
              <a:rPr lang="en-US" altLang="en-US" sz="4800" b="1">
                <a:solidFill>
                  <a:srgbClr val="FFFF00"/>
                </a:solidFill>
              </a:rPr>
              <a:t>Learning Objectives</a:t>
            </a:r>
          </a:p>
        </p:txBody>
      </p:sp>
      <p:sp>
        <p:nvSpPr>
          <p:cNvPr id="29699" name="Rectangle 3">
            <a:extLst>
              <a:ext uri="{FF2B5EF4-FFF2-40B4-BE49-F238E27FC236}">
                <a16:creationId xmlns:a16="http://schemas.microsoft.com/office/drawing/2014/main" id="{CC57E4CF-33BC-AB27-1BCA-25E6D7D51356}"/>
              </a:ext>
            </a:extLst>
          </p:cNvPr>
          <p:cNvSpPr>
            <a:spLocks noGrp="1" noChangeArrowheads="1"/>
          </p:cNvSpPr>
          <p:nvPr>
            <p:ph type="body" idx="1"/>
          </p:nvPr>
        </p:nvSpPr>
        <p:spPr bwMode="auto">
          <a:xfrm>
            <a:off x="228600" y="1905000"/>
            <a:ext cx="82296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90000"/>
              </a:lnSpc>
              <a:buFontTx/>
              <a:buChar char="•"/>
            </a:pPr>
            <a:endParaRPr lang="en-US" altLang="en-US" sz="3200"/>
          </a:p>
          <a:p>
            <a:pPr eaLnBrk="1" hangingPunct="1">
              <a:lnSpc>
                <a:spcPct val="90000"/>
              </a:lnSpc>
              <a:buFontTx/>
              <a:buChar char="•"/>
            </a:pPr>
            <a:r>
              <a:rPr lang="en-US" altLang="en-US" sz="3200"/>
              <a:t>I can explain why the moon has phases.</a:t>
            </a:r>
          </a:p>
          <a:p>
            <a:pPr eaLnBrk="1" hangingPunct="1">
              <a:lnSpc>
                <a:spcPct val="90000"/>
              </a:lnSpc>
              <a:buFontTx/>
              <a:buChar char="•"/>
            </a:pPr>
            <a:r>
              <a:rPr lang="en-US" altLang="en-US" sz="3200"/>
              <a:t>I can identify the 8 phases of the moon.</a:t>
            </a:r>
          </a:p>
          <a:p>
            <a:pPr eaLnBrk="1" hangingPunct="1">
              <a:lnSpc>
                <a:spcPct val="90000"/>
              </a:lnSpc>
              <a:buFontTx/>
              <a:buChar char="•"/>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anim calcmode="lin" valueType="num">
                                      <p:cBhvr>
                                        <p:cTn id="7" dur="1000" fill="hold"/>
                                        <p:tgtEl>
                                          <p:spTgt spid="29699">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29699">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29699">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9699">
                                            <p:txEl>
                                              <p:pRg st="2" end="2"/>
                                            </p:txEl>
                                          </p:spTgt>
                                        </p:tgtEl>
                                        <p:attrNameLst>
                                          <p:attrName>style.visibility</p:attrName>
                                        </p:attrNameLst>
                                      </p:cBhvr>
                                      <p:to>
                                        <p:strVal val="visible"/>
                                      </p:to>
                                    </p:set>
                                    <p:anim calcmode="lin" valueType="num">
                                      <p:cBhvr>
                                        <p:cTn id="14" dur="1000" fill="hold"/>
                                        <p:tgtEl>
                                          <p:spTgt spid="29699">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9699">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id="{86B8D120-9A01-1C74-96F1-66EABB9F0D33}"/>
              </a:ext>
            </a:extLst>
          </p:cNvPr>
          <p:cNvSpPr>
            <a:spLocks noGrp="1" noChangeArrowheads="1"/>
          </p:cNvSpPr>
          <p:nvPr>
            <p:ph type="title"/>
          </p:nvPr>
        </p:nvSpPr>
        <p:spPr>
          <a:xfrm>
            <a:off x="533400" y="228600"/>
            <a:ext cx="6553200" cy="1143000"/>
          </a:xfrm>
          <a:solidFill>
            <a:schemeClr val="tx1"/>
          </a:solidFill>
        </p:spPr>
        <p:txBody>
          <a:bodyPr/>
          <a:lstStyle/>
          <a:p>
            <a:pPr eaLnBrk="1" hangingPunct="1"/>
            <a:r>
              <a:rPr lang="en-US" altLang="en-US" b="1">
                <a:solidFill>
                  <a:srgbClr val="FFFF00"/>
                </a:solidFill>
              </a:rPr>
              <a:t>Waning Gibbous</a:t>
            </a:r>
          </a:p>
        </p:txBody>
      </p:sp>
      <p:sp>
        <p:nvSpPr>
          <p:cNvPr id="30723" name="Rectangle 6">
            <a:extLst>
              <a:ext uri="{FF2B5EF4-FFF2-40B4-BE49-F238E27FC236}">
                <a16:creationId xmlns:a16="http://schemas.microsoft.com/office/drawing/2014/main" id="{13A23B95-EA3D-B20A-E71D-25964709EC1B}"/>
              </a:ext>
            </a:extLst>
          </p:cNvPr>
          <p:cNvSpPr>
            <a:spLocks noGrp="1" noChangeArrowheads="1"/>
          </p:cNvSpPr>
          <p:nvPr>
            <p:ph type="body" sz="half" idx="2"/>
          </p:nvPr>
        </p:nvSpPr>
        <p:spPr bwMode="auto">
          <a:xfrm>
            <a:off x="4648200" y="2057400"/>
            <a:ext cx="4038600" cy="43735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buFontTx/>
              <a:buChar char="•"/>
            </a:pPr>
            <a:r>
              <a:rPr lang="en-US" altLang="en-US" sz="2400"/>
              <a:t>The moon appears more than half but not quite full.</a:t>
            </a:r>
          </a:p>
          <a:p>
            <a:pPr marL="0" indent="0" eaLnBrk="1" hangingPunct="1">
              <a:buFontTx/>
              <a:buChar char="•"/>
            </a:pPr>
            <a:endParaRPr lang="en-US" altLang="en-US" sz="2400"/>
          </a:p>
          <a:p>
            <a:pPr marL="0" indent="0" eaLnBrk="1" hangingPunct="1">
              <a:buFontTx/>
              <a:buChar char="•"/>
            </a:pPr>
            <a:r>
              <a:rPr lang="en-US" altLang="en-US" sz="2400"/>
              <a:t>Waning means that the illuminated side is decreasing. </a:t>
            </a:r>
          </a:p>
          <a:p>
            <a:pPr marL="0" indent="0" eaLnBrk="1" hangingPunct="1">
              <a:buFontTx/>
              <a:buChar char="•"/>
            </a:pPr>
            <a:endParaRPr lang="en-US" altLang="en-US" sz="2400"/>
          </a:p>
          <a:p>
            <a:pPr marL="0" indent="0" eaLnBrk="1" hangingPunct="1">
              <a:buFontTx/>
              <a:buChar char="•"/>
            </a:pPr>
            <a:r>
              <a:rPr lang="en-US" altLang="en-US" sz="2400"/>
              <a:t>The left side is the bright side.</a:t>
            </a:r>
          </a:p>
          <a:p>
            <a:pPr marL="0" indent="0" eaLnBrk="1" hangingPunct="1">
              <a:buFontTx/>
              <a:buChar char="•"/>
            </a:pPr>
            <a:endParaRPr lang="en-US" altLang="en-US" sz="2400"/>
          </a:p>
        </p:txBody>
      </p:sp>
      <p:pic>
        <p:nvPicPr>
          <p:cNvPr id="18439" name="Picture 7" descr="Moon_wangib">
            <a:extLst>
              <a:ext uri="{FF2B5EF4-FFF2-40B4-BE49-F238E27FC236}">
                <a16:creationId xmlns:a16="http://schemas.microsoft.com/office/drawing/2014/main" id="{274DB78B-37C0-206B-D07D-9F1613F0FBE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95313" y="2052638"/>
            <a:ext cx="3609975" cy="3619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p:cTn id="7" dur="1000" fill="hold"/>
                                        <p:tgtEl>
                                          <p:spTgt spid="18439"/>
                                        </p:tgtEl>
                                        <p:attrNameLst>
                                          <p:attrName>ppt_w</p:attrName>
                                        </p:attrNameLst>
                                      </p:cBhvr>
                                      <p:tavLst>
                                        <p:tav tm="0">
                                          <p:val>
                                            <p:strVal val="#ppt_w*0.70"/>
                                          </p:val>
                                        </p:tav>
                                        <p:tav tm="100000">
                                          <p:val>
                                            <p:strVal val="#ppt_w"/>
                                          </p:val>
                                        </p:tav>
                                      </p:tavLst>
                                    </p:anim>
                                    <p:anim calcmode="lin" valueType="num">
                                      <p:cBhvr>
                                        <p:cTn id="8" dur="1000" fill="hold"/>
                                        <p:tgtEl>
                                          <p:spTgt spid="18439"/>
                                        </p:tgtEl>
                                        <p:attrNameLst>
                                          <p:attrName>ppt_h</p:attrName>
                                        </p:attrNameLst>
                                      </p:cBhvr>
                                      <p:tavLst>
                                        <p:tav tm="0">
                                          <p:val>
                                            <p:strVal val="#ppt_h"/>
                                          </p:val>
                                        </p:tav>
                                        <p:tav tm="100000">
                                          <p:val>
                                            <p:strVal val="#ppt_h"/>
                                          </p:val>
                                        </p:tav>
                                      </p:tavLst>
                                    </p:anim>
                                    <p:animEffect transition="in" filter="fade">
                                      <p:cBhvr>
                                        <p:cTn id="9" dur="10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id="{B7C3DCE3-05B3-9501-1E87-154D3ABAED16}"/>
              </a:ext>
            </a:extLst>
          </p:cNvPr>
          <p:cNvSpPr>
            <a:spLocks noGrp="1" noChangeArrowheads="1"/>
          </p:cNvSpPr>
          <p:nvPr>
            <p:ph type="title"/>
          </p:nvPr>
        </p:nvSpPr>
        <p:spPr>
          <a:xfrm>
            <a:off x="381000" y="304800"/>
            <a:ext cx="6553200" cy="1219200"/>
          </a:xfrm>
          <a:solidFill>
            <a:schemeClr val="tx1"/>
          </a:solidFill>
        </p:spPr>
        <p:txBody>
          <a:bodyPr/>
          <a:lstStyle/>
          <a:p>
            <a:pPr eaLnBrk="1" hangingPunct="1"/>
            <a:r>
              <a:rPr lang="en-US" altLang="en-US" sz="4800" b="1">
                <a:solidFill>
                  <a:srgbClr val="FFFF00"/>
                </a:solidFill>
              </a:rPr>
              <a:t>Last Quarter or Half Moon</a:t>
            </a:r>
          </a:p>
        </p:txBody>
      </p:sp>
      <p:sp>
        <p:nvSpPr>
          <p:cNvPr id="31747" name="Rectangle 6">
            <a:extLst>
              <a:ext uri="{FF2B5EF4-FFF2-40B4-BE49-F238E27FC236}">
                <a16:creationId xmlns:a16="http://schemas.microsoft.com/office/drawing/2014/main" id="{1CF309FB-9AAE-95FA-98FF-81A4928E6068}"/>
              </a:ext>
            </a:extLst>
          </p:cNvPr>
          <p:cNvSpPr>
            <a:spLocks noGrp="1" noChangeArrowheads="1"/>
          </p:cNvSpPr>
          <p:nvPr>
            <p:ph type="body" sz="half" idx="2"/>
          </p:nvPr>
        </p:nvSpPr>
        <p:spPr bwMode="auto">
          <a:xfrm>
            <a:off x="4648200" y="1981200"/>
            <a:ext cx="4038600" cy="4144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buFontTx/>
              <a:buChar char="•"/>
            </a:pPr>
            <a:r>
              <a:rPr lang="en-US" altLang="en-US" sz="2400"/>
              <a:t>Left Half of the moon is illuminated. </a:t>
            </a:r>
          </a:p>
          <a:p>
            <a:pPr marL="0" indent="0" eaLnBrk="1" hangingPunct="1">
              <a:buFontTx/>
              <a:buChar char="•"/>
            </a:pPr>
            <a:endParaRPr lang="en-US" altLang="en-US" sz="2400"/>
          </a:p>
          <a:p>
            <a:pPr marL="0" indent="0" eaLnBrk="1" hangingPunct="1">
              <a:buFontTx/>
              <a:buChar char="•"/>
            </a:pPr>
            <a:r>
              <a:rPr lang="en-US" altLang="en-US" sz="2400"/>
              <a:t>The illuminated side is decreasing.</a:t>
            </a:r>
          </a:p>
          <a:p>
            <a:pPr marL="0" indent="0" eaLnBrk="1" hangingPunct="1">
              <a:buFontTx/>
              <a:buChar char="•"/>
            </a:pPr>
            <a:endParaRPr lang="en-US" altLang="en-US" sz="2400"/>
          </a:p>
          <a:p>
            <a:pPr marL="0" indent="0" eaLnBrk="1" hangingPunct="1">
              <a:buFontTx/>
              <a:buChar char="•"/>
            </a:pPr>
            <a:r>
              <a:rPr lang="en-US" altLang="en-US" sz="2400"/>
              <a:t>This phase also only lasts for one night.</a:t>
            </a:r>
          </a:p>
          <a:p>
            <a:pPr marL="0" indent="0" eaLnBrk="1" hangingPunct="1">
              <a:buFontTx/>
              <a:buChar char="•"/>
            </a:pPr>
            <a:endParaRPr lang="en-US" altLang="en-US" sz="2400"/>
          </a:p>
          <a:p>
            <a:pPr marL="0" indent="0" eaLnBrk="1" hangingPunct="1">
              <a:buFontTx/>
              <a:buChar char="•"/>
            </a:pPr>
            <a:endParaRPr lang="en-US" altLang="en-US" sz="2400"/>
          </a:p>
        </p:txBody>
      </p:sp>
      <p:pic>
        <p:nvPicPr>
          <p:cNvPr id="20487" name="Picture 7" descr="Moon_lastqtr">
            <a:extLst>
              <a:ext uri="{FF2B5EF4-FFF2-40B4-BE49-F238E27FC236}">
                <a16:creationId xmlns:a16="http://schemas.microsoft.com/office/drawing/2014/main" id="{638308C5-A944-4078-4760-AC330AD2BED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66713" y="2052638"/>
            <a:ext cx="3609975" cy="3619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1000" fill="hold"/>
                                        <p:tgtEl>
                                          <p:spTgt spid="20487"/>
                                        </p:tgtEl>
                                        <p:attrNameLst>
                                          <p:attrName>ppt_w</p:attrName>
                                        </p:attrNameLst>
                                      </p:cBhvr>
                                      <p:tavLst>
                                        <p:tav tm="0">
                                          <p:val>
                                            <p:strVal val="#ppt_w*0.70"/>
                                          </p:val>
                                        </p:tav>
                                        <p:tav tm="100000">
                                          <p:val>
                                            <p:strVal val="#ppt_w"/>
                                          </p:val>
                                        </p:tav>
                                      </p:tavLst>
                                    </p:anim>
                                    <p:anim calcmode="lin" valueType="num">
                                      <p:cBhvr>
                                        <p:cTn id="8" dur="1000" fill="hold"/>
                                        <p:tgtEl>
                                          <p:spTgt spid="20487"/>
                                        </p:tgtEl>
                                        <p:attrNameLst>
                                          <p:attrName>ppt_h</p:attrName>
                                        </p:attrNameLst>
                                      </p:cBhvr>
                                      <p:tavLst>
                                        <p:tav tm="0">
                                          <p:val>
                                            <p:strVal val="#ppt_h"/>
                                          </p:val>
                                        </p:tav>
                                        <p:tav tm="100000">
                                          <p:val>
                                            <p:strVal val="#ppt_h"/>
                                          </p:val>
                                        </p:tav>
                                      </p:tavLst>
                                    </p:anim>
                                    <p:animEffect transition="in" filter="fade">
                                      <p:cBhvr>
                                        <p:cTn id="9" dur="10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a:extLst>
              <a:ext uri="{FF2B5EF4-FFF2-40B4-BE49-F238E27FC236}">
                <a16:creationId xmlns:a16="http://schemas.microsoft.com/office/drawing/2014/main" id="{0A6EA9DC-7F1D-8912-FCE2-9062075424F5}"/>
              </a:ext>
            </a:extLst>
          </p:cNvPr>
          <p:cNvSpPr>
            <a:spLocks noGrp="1" noChangeArrowheads="1"/>
          </p:cNvSpPr>
          <p:nvPr>
            <p:ph type="title"/>
          </p:nvPr>
        </p:nvSpPr>
        <p:spPr>
          <a:xfrm>
            <a:off x="609600" y="304800"/>
            <a:ext cx="6553200" cy="1143000"/>
          </a:xfrm>
          <a:solidFill>
            <a:schemeClr val="tx1"/>
          </a:solidFill>
        </p:spPr>
        <p:txBody>
          <a:bodyPr/>
          <a:lstStyle/>
          <a:p>
            <a:pPr eaLnBrk="1" hangingPunct="1"/>
            <a:r>
              <a:rPr lang="en-US" altLang="en-US" b="1">
                <a:solidFill>
                  <a:srgbClr val="FFFF00"/>
                </a:solidFill>
              </a:rPr>
              <a:t>Waning Crescent</a:t>
            </a:r>
          </a:p>
        </p:txBody>
      </p:sp>
      <p:sp>
        <p:nvSpPr>
          <p:cNvPr id="32771" name="Rectangle 6">
            <a:extLst>
              <a:ext uri="{FF2B5EF4-FFF2-40B4-BE49-F238E27FC236}">
                <a16:creationId xmlns:a16="http://schemas.microsoft.com/office/drawing/2014/main" id="{AFB9AB69-BFCA-2DE7-3E25-A038A71154D3}"/>
              </a:ext>
            </a:extLst>
          </p:cNvPr>
          <p:cNvSpPr>
            <a:spLocks noGrp="1" noChangeArrowheads="1"/>
          </p:cNvSpPr>
          <p:nvPr>
            <p:ph type="body" sz="half" idx="2"/>
          </p:nvPr>
        </p:nvSpPr>
        <p:spPr bwMode="auto">
          <a:xfrm>
            <a:off x="4648200" y="2133600"/>
            <a:ext cx="4038600" cy="4038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buFontTx/>
              <a:buChar char="•"/>
            </a:pPr>
            <a:r>
              <a:rPr lang="en-US" altLang="en-US" sz="2400"/>
              <a:t>Less than one half of the moon is illuminated. </a:t>
            </a:r>
          </a:p>
          <a:p>
            <a:pPr marL="0" indent="0" eaLnBrk="1" hangingPunct="1">
              <a:buFontTx/>
              <a:buChar char="•"/>
            </a:pPr>
            <a:endParaRPr lang="en-US" altLang="en-US" sz="2400"/>
          </a:p>
          <a:p>
            <a:pPr marL="0" indent="0" eaLnBrk="1" hangingPunct="1">
              <a:buFontTx/>
              <a:buChar char="•"/>
            </a:pPr>
            <a:r>
              <a:rPr lang="en-US" altLang="en-US" sz="2400"/>
              <a:t>The moon will continue to become smaller and smaller.</a:t>
            </a:r>
          </a:p>
          <a:p>
            <a:pPr marL="0" indent="0" eaLnBrk="1" hangingPunct="1">
              <a:buFontTx/>
              <a:buChar char="•"/>
            </a:pPr>
            <a:endParaRPr lang="en-US" altLang="en-US" sz="2400"/>
          </a:p>
          <a:p>
            <a:pPr marL="0" indent="0" eaLnBrk="1" hangingPunct="1">
              <a:buFontTx/>
              <a:buChar char="•"/>
            </a:pPr>
            <a:endParaRPr lang="en-US" altLang="en-US" sz="2400"/>
          </a:p>
        </p:txBody>
      </p:sp>
      <p:pic>
        <p:nvPicPr>
          <p:cNvPr id="22535" name="Picture 7" descr="Moon_wancres">
            <a:extLst>
              <a:ext uri="{FF2B5EF4-FFF2-40B4-BE49-F238E27FC236}">
                <a16:creationId xmlns:a16="http://schemas.microsoft.com/office/drawing/2014/main" id="{976A0DFA-2C79-DCD5-9C47-034492E0C41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66713" y="2052638"/>
            <a:ext cx="3609975" cy="3619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 calcmode="lin" valueType="num">
                                      <p:cBhvr>
                                        <p:cTn id="7" dur="1000" fill="hold"/>
                                        <p:tgtEl>
                                          <p:spTgt spid="22535"/>
                                        </p:tgtEl>
                                        <p:attrNameLst>
                                          <p:attrName>ppt_w</p:attrName>
                                        </p:attrNameLst>
                                      </p:cBhvr>
                                      <p:tavLst>
                                        <p:tav tm="0">
                                          <p:val>
                                            <p:strVal val="#ppt_w*0.70"/>
                                          </p:val>
                                        </p:tav>
                                        <p:tav tm="100000">
                                          <p:val>
                                            <p:strVal val="#ppt_w"/>
                                          </p:val>
                                        </p:tav>
                                      </p:tavLst>
                                    </p:anim>
                                    <p:anim calcmode="lin" valueType="num">
                                      <p:cBhvr>
                                        <p:cTn id="8" dur="1000" fill="hold"/>
                                        <p:tgtEl>
                                          <p:spTgt spid="22535"/>
                                        </p:tgtEl>
                                        <p:attrNameLst>
                                          <p:attrName>ppt_h</p:attrName>
                                        </p:attrNameLst>
                                      </p:cBhvr>
                                      <p:tavLst>
                                        <p:tav tm="0">
                                          <p:val>
                                            <p:strVal val="#ppt_h"/>
                                          </p:val>
                                        </p:tav>
                                        <p:tav tm="100000">
                                          <p:val>
                                            <p:strVal val="#ppt_h"/>
                                          </p:val>
                                        </p:tav>
                                      </p:tavLst>
                                    </p:anim>
                                    <p:animEffect transition="in" filter="fade">
                                      <p:cBhvr>
                                        <p:cTn id="9" dur="10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3B53070-B542-B376-6FD8-F5E386810AE4}"/>
              </a:ext>
            </a:extLst>
          </p:cNvPr>
          <p:cNvSpPr>
            <a:spLocks noGrp="1" noChangeArrowheads="1"/>
          </p:cNvSpPr>
          <p:nvPr>
            <p:ph type="title"/>
          </p:nvPr>
        </p:nvSpPr>
        <p:spPr>
          <a:xfrm>
            <a:off x="762000" y="381000"/>
            <a:ext cx="6553200" cy="1295400"/>
          </a:xfrm>
          <a:solidFill>
            <a:schemeClr val="tx1"/>
          </a:solidFill>
        </p:spPr>
        <p:txBody>
          <a:bodyPr/>
          <a:lstStyle/>
          <a:p>
            <a:pPr eaLnBrk="1" hangingPunct="1"/>
            <a:r>
              <a:rPr lang="en-US" altLang="en-US" sz="4800" b="1" dirty="0">
                <a:solidFill>
                  <a:srgbClr val="FFFF00"/>
                </a:solidFill>
              </a:rPr>
              <a:t>Phases During Day and Night</a:t>
            </a:r>
          </a:p>
        </p:txBody>
      </p:sp>
      <p:sp>
        <p:nvSpPr>
          <p:cNvPr id="11267" name="Rectangle 3">
            <a:extLst>
              <a:ext uri="{FF2B5EF4-FFF2-40B4-BE49-F238E27FC236}">
                <a16:creationId xmlns:a16="http://schemas.microsoft.com/office/drawing/2014/main" id="{ABBF5E9A-789F-EF02-D64D-4A9DF88C3F76}"/>
              </a:ext>
            </a:extLst>
          </p:cNvPr>
          <p:cNvSpPr>
            <a:spLocks noGrp="1" noChangeArrowheads="1"/>
          </p:cNvSpPr>
          <p:nvPr>
            <p:ph type="body" idx="1"/>
          </p:nvPr>
        </p:nvSpPr>
        <p:spPr bwMode="auto">
          <a:xfrm>
            <a:off x="457200" y="1905000"/>
            <a:ext cx="8229600" cy="4648200"/>
          </a:xfrm>
        </p:spPr>
        <p:txBody>
          <a:bodyPr vert="horz" wrap="square" lIns="91440" tIns="45720" rIns="91440" bIns="45720" numCol="1" anchor="t" anchorCtr="0" compatLnSpc="1">
            <a:prstTxWarp prst="textNoShape">
              <a:avLst/>
            </a:prstTxWarp>
          </a:bodyPr>
          <a:lstStyle/>
          <a:p>
            <a:pPr marL="0" indent="0" eaLnBrk="1" hangingPunct="1">
              <a:defRPr/>
            </a:pPr>
            <a:r>
              <a:rPr lang="en-US" altLang="en-US" u="sng" dirty="0"/>
              <a:t>Night</a:t>
            </a:r>
          </a:p>
          <a:p>
            <a:pPr eaLnBrk="1" hangingPunct="1">
              <a:buFontTx/>
              <a:buChar char="•"/>
              <a:defRPr/>
            </a:pPr>
            <a:r>
              <a:rPr lang="en-US" altLang="en-US" dirty="0"/>
              <a:t>Quarter </a:t>
            </a:r>
          </a:p>
          <a:p>
            <a:pPr eaLnBrk="1" hangingPunct="1">
              <a:buFontTx/>
              <a:buChar char="•"/>
              <a:defRPr/>
            </a:pPr>
            <a:r>
              <a:rPr lang="en-US" altLang="en-US" dirty="0"/>
              <a:t>Full</a:t>
            </a:r>
          </a:p>
          <a:p>
            <a:pPr eaLnBrk="1" hangingPunct="1">
              <a:buFontTx/>
              <a:buChar char="•"/>
              <a:defRPr/>
            </a:pPr>
            <a:r>
              <a:rPr lang="en-US" altLang="en-US"/>
              <a:t>Gibbous</a:t>
            </a:r>
            <a:endParaRPr lang="en-US" altLang="en-US" dirty="0"/>
          </a:p>
          <a:p>
            <a:pPr eaLnBrk="1" hangingPunct="1">
              <a:buFontTx/>
              <a:buChar char="•"/>
              <a:defRPr/>
            </a:pPr>
            <a:endParaRPr lang="en-US" altLang="en-US" dirty="0"/>
          </a:p>
          <a:p>
            <a:pPr marL="0" indent="0" eaLnBrk="1" hangingPunct="1">
              <a:defRPr/>
            </a:pPr>
            <a:r>
              <a:rPr lang="en-US" altLang="en-US" u="sng" dirty="0"/>
              <a:t>Day</a:t>
            </a:r>
          </a:p>
          <a:p>
            <a:pPr marL="457200" indent="-457200" eaLnBrk="1" hangingPunct="1">
              <a:buFont typeface="Arial" panose="020B0604020202020204" pitchFamily="34" charset="0"/>
              <a:buChar char="•"/>
              <a:defRPr/>
            </a:pPr>
            <a:r>
              <a:rPr lang="en-US" altLang="en-US" dirty="0"/>
              <a:t>Quarter</a:t>
            </a:r>
          </a:p>
          <a:p>
            <a:pPr marL="457200" indent="-457200" eaLnBrk="1" hangingPunct="1">
              <a:buFont typeface="Arial" panose="020B0604020202020204" pitchFamily="34" charset="0"/>
              <a:buChar char="•"/>
              <a:defRPr/>
            </a:pPr>
            <a:r>
              <a:rPr lang="en-US" altLang="en-US" dirty="0"/>
              <a:t>New</a:t>
            </a:r>
          </a:p>
          <a:p>
            <a:pPr marL="457200" indent="-457200" eaLnBrk="1" hangingPunct="1">
              <a:buFont typeface="Arial" panose="020B0604020202020204" pitchFamily="34" charset="0"/>
              <a:buChar char="•"/>
              <a:defRPr/>
            </a:pPr>
            <a:r>
              <a:rPr lang="en-US" altLang="en-US" dirty="0"/>
              <a:t>Crescent</a:t>
            </a:r>
          </a:p>
          <a:p>
            <a:pPr marL="0" indent="0" eaLnBrk="1" hangingPunct="1">
              <a:defRPr/>
            </a:pPr>
            <a:endParaRPr lang="en-US" altLang="en-US" u="sng" dirty="0"/>
          </a:p>
          <a:p>
            <a:pPr eaLnBrk="1" hangingPunct="1">
              <a:defRPr/>
            </a:pPr>
            <a:endParaRPr lang="en-US"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4">
            <a:extLst>
              <a:ext uri="{FF2B5EF4-FFF2-40B4-BE49-F238E27FC236}">
                <a16:creationId xmlns:a16="http://schemas.microsoft.com/office/drawing/2014/main" id="{299F6739-9720-99EB-EA26-FEE94CDCFFA5}"/>
              </a:ext>
            </a:extLst>
          </p:cNvPr>
          <p:cNvSpPr>
            <a:spLocks noGrp="1" noChangeArrowheads="1"/>
          </p:cNvSpPr>
          <p:nvPr>
            <p:ph type="title"/>
          </p:nvPr>
        </p:nvSpPr>
        <p:spPr>
          <a:xfrm>
            <a:off x="1600200" y="381000"/>
            <a:ext cx="7086600" cy="838200"/>
          </a:xfrm>
        </p:spPr>
        <p:txBody>
          <a:bodyPr/>
          <a:lstStyle/>
          <a:p>
            <a:pPr eaLnBrk="1" hangingPunct="1"/>
            <a:endParaRPr lang="en-US" altLang="en-US" sz="4800"/>
          </a:p>
        </p:txBody>
      </p:sp>
      <p:sp>
        <p:nvSpPr>
          <p:cNvPr id="33795" name="Content Placeholder 1">
            <a:extLst>
              <a:ext uri="{FF2B5EF4-FFF2-40B4-BE49-F238E27FC236}">
                <a16:creationId xmlns:a16="http://schemas.microsoft.com/office/drawing/2014/main" id="{470E7D24-F075-CD71-10BE-4C121BD0974B}"/>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33796" name="Picture 3">
            <a:extLst>
              <a:ext uri="{FF2B5EF4-FFF2-40B4-BE49-F238E27FC236}">
                <a16:creationId xmlns:a16="http://schemas.microsoft.com/office/drawing/2014/main" id="{E5F60E21-070C-AEC2-88E5-34F8B6DA9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916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3B53070-B542-B376-6FD8-F5E386810AE4}"/>
              </a:ext>
            </a:extLst>
          </p:cNvPr>
          <p:cNvSpPr>
            <a:spLocks noGrp="1" noChangeArrowheads="1"/>
          </p:cNvSpPr>
          <p:nvPr>
            <p:ph type="title"/>
          </p:nvPr>
        </p:nvSpPr>
        <p:spPr>
          <a:xfrm>
            <a:off x="762000" y="228600"/>
            <a:ext cx="6553200" cy="1295400"/>
          </a:xfrm>
          <a:solidFill>
            <a:schemeClr val="tx1"/>
          </a:solidFill>
        </p:spPr>
        <p:txBody>
          <a:bodyPr/>
          <a:lstStyle/>
          <a:p>
            <a:pPr eaLnBrk="1" hangingPunct="1"/>
            <a:r>
              <a:rPr lang="en-US" altLang="en-US" sz="4800" b="1" dirty="0">
                <a:solidFill>
                  <a:srgbClr val="FFFF00"/>
                </a:solidFill>
              </a:rPr>
              <a:t>Can See The Phases of the Moon Song</a:t>
            </a:r>
          </a:p>
        </p:txBody>
      </p:sp>
      <p:sp>
        <p:nvSpPr>
          <p:cNvPr id="11267" name="Rectangle 3">
            <a:extLst>
              <a:ext uri="{FF2B5EF4-FFF2-40B4-BE49-F238E27FC236}">
                <a16:creationId xmlns:a16="http://schemas.microsoft.com/office/drawing/2014/main" id="{ABBF5E9A-789F-EF02-D64D-4A9DF88C3F76}"/>
              </a:ext>
            </a:extLst>
          </p:cNvPr>
          <p:cNvSpPr>
            <a:spLocks noGrp="1" noChangeArrowheads="1"/>
          </p:cNvSpPr>
          <p:nvPr>
            <p:ph type="body" idx="1"/>
          </p:nvPr>
        </p:nvSpPr>
        <p:spPr bwMode="auto">
          <a:xfrm>
            <a:off x="457200" y="1905000"/>
            <a:ext cx="8229600" cy="4648200"/>
          </a:xfrm>
        </p:spPr>
        <p:txBody>
          <a:bodyPr vert="horz" wrap="square" lIns="91440" tIns="45720" rIns="91440" bIns="45720" numCol="1" anchor="t" anchorCtr="0" compatLnSpc="1">
            <a:prstTxWarp prst="textNoShape">
              <a:avLst/>
            </a:prstTxWarp>
          </a:bodyPr>
          <a:lstStyle/>
          <a:p>
            <a:pPr marL="0" indent="0" eaLnBrk="1" hangingPunct="1">
              <a:defRPr/>
            </a:pPr>
            <a:endParaRPr lang="en-US" altLang="en-US" u="sng" dirty="0"/>
          </a:p>
          <a:p>
            <a:pPr eaLnBrk="1" hangingPunct="1">
              <a:defRPr/>
            </a:pPr>
            <a:endParaRPr lang="en-US" altLang="en-US" dirty="0"/>
          </a:p>
        </p:txBody>
      </p:sp>
      <p:pic>
        <p:nvPicPr>
          <p:cNvPr id="2" name="Mr. Parr can_see_the_phases_of_the_moon to Can See The Phases of the Moon by The Weeknd">
            <a:hlinkClick r:id="" action="ppaction://media"/>
            <a:extLst>
              <a:ext uri="{FF2B5EF4-FFF2-40B4-BE49-F238E27FC236}">
                <a16:creationId xmlns:a16="http://schemas.microsoft.com/office/drawing/2014/main" id="{8DB66959-56D3-E52B-BE66-C74EEA443F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599" y="1714500"/>
            <a:ext cx="9008533" cy="5067300"/>
          </a:xfrm>
          <a:prstGeom prst="rect">
            <a:avLst/>
          </a:prstGeom>
        </p:spPr>
      </p:pic>
    </p:spTree>
    <p:extLst>
      <p:ext uri="{BB962C8B-B14F-4D97-AF65-F5344CB8AC3E}">
        <p14:creationId xmlns:p14="http://schemas.microsoft.com/office/powerpoint/2010/main" val="40640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A650870-6FDD-46F4-4042-80C92BE7BB0A}"/>
              </a:ext>
            </a:extLst>
          </p:cNvPr>
          <p:cNvSpPr>
            <a:spLocks noGrp="1" noChangeArrowheads="1"/>
          </p:cNvSpPr>
          <p:nvPr>
            <p:ph type="title"/>
          </p:nvPr>
        </p:nvSpPr>
        <p:spPr>
          <a:xfrm>
            <a:off x="762000" y="381000"/>
            <a:ext cx="6553200" cy="1295400"/>
          </a:xfrm>
          <a:solidFill>
            <a:schemeClr val="tx1"/>
          </a:solidFill>
        </p:spPr>
        <p:txBody>
          <a:bodyPr/>
          <a:lstStyle/>
          <a:p>
            <a:pPr eaLnBrk="1" hangingPunct="1"/>
            <a:r>
              <a:rPr lang="en-US" altLang="en-US" sz="4800" b="1" dirty="0">
                <a:solidFill>
                  <a:srgbClr val="FFFF00"/>
                </a:solidFill>
              </a:rPr>
              <a:t>Main Theory on formation of Moon</a:t>
            </a:r>
          </a:p>
        </p:txBody>
      </p:sp>
      <p:sp>
        <p:nvSpPr>
          <p:cNvPr id="11267" name="Rectangle 3">
            <a:extLst>
              <a:ext uri="{FF2B5EF4-FFF2-40B4-BE49-F238E27FC236}">
                <a16:creationId xmlns:a16="http://schemas.microsoft.com/office/drawing/2014/main" id="{40DF7B9B-B7CA-0439-4C4B-CF5197AD6A65}"/>
              </a:ext>
            </a:extLst>
          </p:cNvPr>
          <p:cNvSpPr>
            <a:spLocks noGrp="1" noChangeArrowheads="1"/>
          </p:cNvSpPr>
          <p:nvPr>
            <p:ph type="body" idx="1"/>
          </p:nvPr>
        </p:nvSpPr>
        <p:spPr bwMode="auto">
          <a:xfrm>
            <a:off x="457200" y="1905000"/>
            <a:ext cx="8229600" cy="4953000"/>
          </a:xfrm>
        </p:spPr>
        <p:txBody>
          <a:bodyPr vert="horz" wrap="square" lIns="91440" tIns="45720" rIns="91440" bIns="45720" numCol="1" anchor="t" anchorCtr="0" compatLnSpc="1">
            <a:prstTxWarp prst="textNoShape">
              <a:avLst/>
            </a:prstTxWarp>
          </a:bodyPr>
          <a:lstStyle/>
          <a:p>
            <a:pPr marL="0" indent="0" algn="ctr" eaLnBrk="1" hangingPunct="1">
              <a:defRPr/>
            </a:pPr>
            <a:r>
              <a:rPr lang="en-US" altLang="en-US" u="sng" dirty="0"/>
              <a:t>Widely Accepted</a:t>
            </a:r>
          </a:p>
          <a:p>
            <a:pPr marL="0" indent="0" eaLnBrk="1" hangingPunct="1">
              <a:defRPr/>
            </a:pPr>
            <a:r>
              <a:rPr lang="en-US" altLang="en-US" dirty="0"/>
              <a:t>Moon formed when a large impact upon the earth with another small planet ejected a large portion of the earth’s mantle into space. This debris began to revolve around the Earth within a few hours of impact.  Additional space debris began to join together to form the moon. As the moon cooled, additional impacts created deep basins and fractured the moons surface. Lunar lava flowed from those cracks and flooded the basins to for the lunar seas.</a:t>
            </a:r>
          </a:p>
          <a:p>
            <a:pPr eaLnBrk="1" hangingPunct="1">
              <a:defRPr/>
            </a:pPr>
            <a:endParaRPr lang="en-US"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9EE6D25-B23A-288B-E9AA-F5423B4AE348}"/>
              </a:ext>
            </a:extLst>
          </p:cNvPr>
          <p:cNvSpPr>
            <a:spLocks noGrp="1" noChangeArrowheads="1"/>
          </p:cNvSpPr>
          <p:nvPr>
            <p:ph type="title"/>
          </p:nvPr>
        </p:nvSpPr>
        <p:spPr>
          <a:xfrm>
            <a:off x="762000" y="381000"/>
            <a:ext cx="6553200" cy="1295400"/>
          </a:xfrm>
          <a:solidFill>
            <a:schemeClr val="tx1"/>
          </a:solidFill>
        </p:spPr>
        <p:txBody>
          <a:bodyPr/>
          <a:lstStyle/>
          <a:p>
            <a:pPr eaLnBrk="1" hangingPunct="1"/>
            <a:r>
              <a:rPr lang="en-US" altLang="en-US" sz="4800" b="1" dirty="0">
                <a:solidFill>
                  <a:srgbClr val="FFFF00"/>
                </a:solidFill>
              </a:rPr>
              <a:t>Other Theory on formation of moon</a:t>
            </a:r>
          </a:p>
        </p:txBody>
      </p:sp>
      <p:sp>
        <p:nvSpPr>
          <p:cNvPr id="11267" name="Rectangle 3">
            <a:extLst>
              <a:ext uri="{FF2B5EF4-FFF2-40B4-BE49-F238E27FC236}">
                <a16:creationId xmlns:a16="http://schemas.microsoft.com/office/drawing/2014/main" id="{A593A742-4387-54B3-A4A1-6D052AA91123}"/>
              </a:ext>
            </a:extLst>
          </p:cNvPr>
          <p:cNvSpPr>
            <a:spLocks noGrp="1" noChangeArrowheads="1"/>
          </p:cNvSpPr>
          <p:nvPr>
            <p:ph type="body" idx="1"/>
          </p:nvPr>
        </p:nvSpPr>
        <p:spPr bwMode="auto">
          <a:xfrm>
            <a:off x="457200" y="1905000"/>
            <a:ext cx="8229600" cy="4648200"/>
          </a:xfrm>
        </p:spPr>
        <p:txBody>
          <a:bodyPr vert="horz" wrap="square" lIns="91440" tIns="45720" rIns="91440" bIns="45720" numCol="1" anchor="t" anchorCtr="0" compatLnSpc="1">
            <a:prstTxWarp prst="textNoShape">
              <a:avLst/>
            </a:prstTxWarp>
          </a:bodyPr>
          <a:lstStyle/>
          <a:p>
            <a:pPr marL="0" indent="0" algn="ctr" eaLnBrk="1" hangingPunct="1">
              <a:defRPr/>
            </a:pPr>
            <a:r>
              <a:rPr lang="en-US" altLang="en-US" u="sng" dirty="0"/>
              <a:t>Capture Theory</a:t>
            </a:r>
          </a:p>
          <a:p>
            <a:pPr marL="0" indent="0" eaLnBrk="1" hangingPunct="1">
              <a:defRPr/>
            </a:pPr>
            <a:r>
              <a:rPr lang="en-US" altLang="en-US" dirty="0"/>
              <a:t>Moon like a wondering body like an asteroid that formed elsewhere in the solar system and was captured by Earth’s gravity as it passed by.</a:t>
            </a:r>
          </a:p>
          <a:p>
            <a:pPr eaLnBrk="1" hangingPunct="1">
              <a:defRPr/>
            </a:pPr>
            <a:endParaRPr lang="en-US"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7308E5D-6FE9-59E1-2353-F00249A934C1}"/>
              </a:ext>
            </a:extLst>
          </p:cNvPr>
          <p:cNvSpPr>
            <a:spLocks noGrp="1" noChangeArrowheads="1"/>
          </p:cNvSpPr>
          <p:nvPr>
            <p:ph type="title"/>
          </p:nvPr>
        </p:nvSpPr>
        <p:spPr>
          <a:xfrm>
            <a:off x="762000" y="381000"/>
            <a:ext cx="6553200" cy="1295400"/>
          </a:xfrm>
          <a:solidFill>
            <a:schemeClr val="tx1"/>
          </a:solidFill>
        </p:spPr>
        <p:txBody>
          <a:bodyPr/>
          <a:lstStyle/>
          <a:p>
            <a:pPr eaLnBrk="1" hangingPunct="1"/>
            <a:r>
              <a:rPr lang="en-US" altLang="en-US" sz="4800" b="1">
                <a:solidFill>
                  <a:srgbClr val="FFFF00"/>
                </a:solidFill>
              </a:rPr>
              <a:t>Other Theory on formation of moon</a:t>
            </a:r>
          </a:p>
        </p:txBody>
      </p:sp>
      <p:sp>
        <p:nvSpPr>
          <p:cNvPr id="11267" name="Rectangle 3">
            <a:extLst>
              <a:ext uri="{FF2B5EF4-FFF2-40B4-BE49-F238E27FC236}">
                <a16:creationId xmlns:a16="http://schemas.microsoft.com/office/drawing/2014/main" id="{023F3A95-EB7C-34A9-4CA3-83609F31A666}"/>
              </a:ext>
            </a:extLst>
          </p:cNvPr>
          <p:cNvSpPr>
            <a:spLocks noGrp="1" noChangeArrowheads="1"/>
          </p:cNvSpPr>
          <p:nvPr>
            <p:ph type="body" idx="1"/>
          </p:nvPr>
        </p:nvSpPr>
        <p:spPr bwMode="auto">
          <a:xfrm>
            <a:off x="457200" y="1905000"/>
            <a:ext cx="8229600" cy="4648200"/>
          </a:xfrm>
        </p:spPr>
        <p:txBody>
          <a:bodyPr vert="horz" wrap="square" lIns="91440" tIns="45720" rIns="91440" bIns="45720" numCol="1" anchor="t" anchorCtr="0" compatLnSpc="1">
            <a:prstTxWarp prst="textNoShape">
              <a:avLst/>
            </a:prstTxWarp>
          </a:bodyPr>
          <a:lstStyle/>
          <a:p>
            <a:pPr marL="0" indent="0" algn="ctr" eaLnBrk="1" hangingPunct="1">
              <a:defRPr/>
            </a:pPr>
            <a:r>
              <a:rPr lang="en-US" altLang="en-US" u="sng" dirty="0"/>
              <a:t>Accretion Theory</a:t>
            </a:r>
          </a:p>
          <a:p>
            <a:pPr marL="0" indent="0" eaLnBrk="1" hangingPunct="1">
              <a:defRPr/>
            </a:pPr>
            <a:r>
              <a:rPr lang="en-US" altLang="en-US" dirty="0"/>
              <a:t>Moon was created </a:t>
            </a:r>
            <a:r>
              <a:rPr lang="en-US" altLang="en-US" dirty="0" err="1"/>
              <a:t>slong</a:t>
            </a:r>
            <a:r>
              <a:rPr lang="en-US" altLang="en-US" dirty="0"/>
              <a:t> with the Earth at its formation.</a:t>
            </a:r>
          </a:p>
          <a:p>
            <a:pPr eaLnBrk="1" hangingPunct="1">
              <a:defRPr/>
            </a:pPr>
            <a:endParaRPr lang="en-US"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64B9FC2-387E-7AD2-3436-A3244475A208}"/>
              </a:ext>
            </a:extLst>
          </p:cNvPr>
          <p:cNvSpPr>
            <a:spLocks noGrp="1" noChangeArrowheads="1"/>
          </p:cNvSpPr>
          <p:nvPr>
            <p:ph type="title"/>
          </p:nvPr>
        </p:nvSpPr>
        <p:spPr>
          <a:xfrm>
            <a:off x="762000" y="381000"/>
            <a:ext cx="6553200" cy="1295400"/>
          </a:xfrm>
          <a:solidFill>
            <a:schemeClr val="tx1"/>
          </a:solidFill>
        </p:spPr>
        <p:txBody>
          <a:bodyPr/>
          <a:lstStyle/>
          <a:p>
            <a:pPr eaLnBrk="1" hangingPunct="1"/>
            <a:r>
              <a:rPr lang="en-US" altLang="en-US" sz="4800" b="1">
                <a:solidFill>
                  <a:srgbClr val="FFFF00"/>
                </a:solidFill>
              </a:rPr>
              <a:t>Other Theory on formation of moon</a:t>
            </a:r>
          </a:p>
        </p:txBody>
      </p:sp>
      <p:sp>
        <p:nvSpPr>
          <p:cNvPr id="11267" name="Rectangle 3">
            <a:extLst>
              <a:ext uri="{FF2B5EF4-FFF2-40B4-BE49-F238E27FC236}">
                <a16:creationId xmlns:a16="http://schemas.microsoft.com/office/drawing/2014/main" id="{D972888E-1902-A4F6-2EC8-84B0B6FD4AC1}"/>
              </a:ext>
            </a:extLst>
          </p:cNvPr>
          <p:cNvSpPr>
            <a:spLocks noGrp="1" noChangeArrowheads="1"/>
          </p:cNvSpPr>
          <p:nvPr>
            <p:ph type="body" idx="1"/>
          </p:nvPr>
        </p:nvSpPr>
        <p:spPr bwMode="auto">
          <a:xfrm>
            <a:off x="457200" y="1905000"/>
            <a:ext cx="8229600" cy="4648200"/>
          </a:xfrm>
        </p:spPr>
        <p:txBody>
          <a:bodyPr vert="horz" wrap="square" lIns="91440" tIns="45720" rIns="91440" bIns="45720" numCol="1" anchor="t" anchorCtr="0" compatLnSpc="1">
            <a:prstTxWarp prst="textNoShape">
              <a:avLst/>
            </a:prstTxWarp>
          </a:bodyPr>
          <a:lstStyle/>
          <a:p>
            <a:pPr marL="0" indent="0" algn="ctr" eaLnBrk="1" hangingPunct="1">
              <a:defRPr/>
            </a:pPr>
            <a:r>
              <a:rPr lang="en-US" altLang="en-US" u="sng" dirty="0"/>
              <a:t>Fission Theory</a:t>
            </a:r>
          </a:p>
          <a:p>
            <a:pPr marL="0" indent="0" eaLnBrk="1" hangingPunct="1">
              <a:defRPr/>
            </a:pPr>
            <a:r>
              <a:rPr lang="en-US" altLang="en-US" dirty="0"/>
              <a:t>Earth was spinning so fast that some material broke away and began to orbit the planet.</a:t>
            </a:r>
          </a:p>
          <a:p>
            <a:pPr eaLnBrk="1" hangingPunct="1">
              <a:defRPr/>
            </a:pPr>
            <a:endParaRPr lang="en-US"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1D8DE73-589A-C508-86A2-9A9B12B05821}"/>
              </a:ext>
            </a:extLst>
          </p:cNvPr>
          <p:cNvSpPr>
            <a:spLocks noGrp="1" noChangeArrowheads="1"/>
          </p:cNvSpPr>
          <p:nvPr>
            <p:ph type="title"/>
          </p:nvPr>
        </p:nvSpPr>
        <p:spPr>
          <a:xfrm>
            <a:off x="609600" y="381000"/>
            <a:ext cx="6705600" cy="1371600"/>
          </a:xfrm>
          <a:solidFill>
            <a:schemeClr val="tx1"/>
          </a:solidFill>
        </p:spPr>
        <p:txBody>
          <a:bodyPr/>
          <a:lstStyle/>
          <a:p>
            <a:pPr eaLnBrk="1" hangingPunct="1"/>
            <a:r>
              <a:rPr lang="en-US" altLang="en-US" sz="4800" b="1">
                <a:solidFill>
                  <a:srgbClr val="FFFF00"/>
                </a:solidFill>
              </a:rPr>
              <a:t>Satellites</a:t>
            </a:r>
          </a:p>
        </p:txBody>
      </p:sp>
      <p:sp>
        <p:nvSpPr>
          <p:cNvPr id="29699" name="Rectangle 3">
            <a:extLst>
              <a:ext uri="{FF2B5EF4-FFF2-40B4-BE49-F238E27FC236}">
                <a16:creationId xmlns:a16="http://schemas.microsoft.com/office/drawing/2014/main" id="{536CC62E-FC56-F7A2-2805-37D7FE791B87}"/>
              </a:ext>
            </a:extLst>
          </p:cNvPr>
          <p:cNvSpPr>
            <a:spLocks noGrp="1" noChangeArrowheads="1"/>
          </p:cNvSpPr>
          <p:nvPr>
            <p:ph type="body" idx="1"/>
          </p:nvPr>
        </p:nvSpPr>
        <p:spPr bwMode="auto">
          <a:xfrm>
            <a:off x="228600" y="1905000"/>
            <a:ext cx="82296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90000"/>
              </a:lnSpc>
              <a:buFontTx/>
              <a:buChar char="•"/>
            </a:pPr>
            <a:r>
              <a:rPr lang="en-US" altLang="en-US" sz="3200"/>
              <a:t>Satellites are natural or artificial bodies that revolve around larger bodies like planets. Except for Mercury and Venus, all of the planets have natural satellites.</a:t>
            </a:r>
          </a:p>
          <a:p>
            <a:pPr eaLnBrk="1" hangingPunct="1">
              <a:lnSpc>
                <a:spcPct val="90000"/>
              </a:lnSpc>
              <a:buFontTx/>
              <a:buChar char="•"/>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p:cTn id="7" dur="1000" fill="hold"/>
                                        <p:tgtEl>
                                          <p:spTgt spid="2969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969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9F9ACC1F-45C2-6602-EB91-8035027C43AF}"/>
              </a:ext>
            </a:extLst>
          </p:cNvPr>
          <p:cNvSpPr>
            <a:spLocks noGrp="1" noChangeArrowheads="1"/>
          </p:cNvSpPr>
          <p:nvPr>
            <p:ph type="title"/>
          </p:nvPr>
        </p:nvSpPr>
        <p:spPr>
          <a:xfrm>
            <a:off x="762000" y="381000"/>
            <a:ext cx="6553200" cy="1295400"/>
          </a:xfrm>
          <a:solidFill>
            <a:schemeClr val="tx1"/>
          </a:solidFill>
        </p:spPr>
        <p:txBody>
          <a:bodyPr/>
          <a:lstStyle/>
          <a:p>
            <a:pPr eaLnBrk="1" hangingPunct="1"/>
            <a:r>
              <a:rPr lang="en-US" altLang="en-US" sz="4800" b="1" dirty="0">
                <a:solidFill>
                  <a:srgbClr val="FFFF00"/>
                </a:solidFill>
              </a:rPr>
              <a:t>Moons basic composition</a:t>
            </a:r>
          </a:p>
        </p:txBody>
      </p:sp>
      <p:sp>
        <p:nvSpPr>
          <p:cNvPr id="40963" name="Rectangle 3">
            <a:extLst>
              <a:ext uri="{FF2B5EF4-FFF2-40B4-BE49-F238E27FC236}">
                <a16:creationId xmlns:a16="http://schemas.microsoft.com/office/drawing/2014/main" id="{D7BBDBD2-B22A-7256-8F14-9CE21D63AB76}"/>
              </a:ext>
            </a:extLst>
          </p:cNvPr>
          <p:cNvSpPr>
            <a:spLocks noGrp="1" noChangeArrowheads="1"/>
          </p:cNvSpPr>
          <p:nvPr>
            <p:ph type="body" idx="1"/>
          </p:nvPr>
        </p:nvSpPr>
        <p:spPr bwMode="auto">
          <a:xfrm>
            <a:off x="457200" y="1905000"/>
            <a:ext cx="8229600" cy="4648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90000"/>
              </a:lnSpc>
              <a:buFontTx/>
              <a:buChar char="•"/>
            </a:pPr>
            <a:r>
              <a:rPr lang="en-US" altLang="en-US" sz="3200">
                <a:solidFill>
                  <a:srgbClr val="FFFFFF"/>
                </a:solidFill>
              </a:rPr>
              <a:t>The Earth’s moon has a much lower density than the Earth itself. Much of the material on the moon has a composition similar to that of the Earth’s mantle.</a:t>
            </a:r>
          </a:p>
          <a:p>
            <a:pPr eaLnBrk="1" hangingPunct="1">
              <a:buFontTx/>
              <a:buChar char="•"/>
            </a:pPr>
            <a:endParaRPr lang="en-US" altLang="en-US" sz="3200"/>
          </a:p>
          <a:p>
            <a:pPr eaLnBrk="1" hangingPunct="1"/>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E691AEC-5D1B-329F-EFAA-E5A46EE25EB6}"/>
              </a:ext>
            </a:extLst>
          </p:cNvPr>
          <p:cNvSpPr>
            <a:spLocks noGrp="1" noChangeArrowheads="1"/>
          </p:cNvSpPr>
          <p:nvPr>
            <p:ph type="title"/>
          </p:nvPr>
        </p:nvSpPr>
        <p:spPr>
          <a:xfrm>
            <a:off x="762000" y="381000"/>
            <a:ext cx="6553200" cy="1295400"/>
          </a:xfrm>
          <a:solidFill>
            <a:schemeClr val="tx1"/>
          </a:solidFill>
        </p:spPr>
        <p:txBody>
          <a:bodyPr/>
          <a:lstStyle/>
          <a:p>
            <a:pPr eaLnBrk="1" hangingPunct="1"/>
            <a:r>
              <a:rPr lang="en-US" altLang="en-US" sz="4800" b="1">
                <a:solidFill>
                  <a:srgbClr val="FFFF00"/>
                </a:solidFill>
              </a:rPr>
              <a:t>Moons basic composition?</a:t>
            </a:r>
          </a:p>
        </p:txBody>
      </p:sp>
      <p:sp>
        <p:nvSpPr>
          <p:cNvPr id="41987" name="Rectangle 3">
            <a:extLst>
              <a:ext uri="{FF2B5EF4-FFF2-40B4-BE49-F238E27FC236}">
                <a16:creationId xmlns:a16="http://schemas.microsoft.com/office/drawing/2014/main" id="{09C3CE07-D098-7F4F-78D1-8F4A33A6029C}"/>
              </a:ext>
            </a:extLst>
          </p:cNvPr>
          <p:cNvSpPr>
            <a:spLocks noGrp="1" noChangeArrowheads="1"/>
          </p:cNvSpPr>
          <p:nvPr>
            <p:ph type="body" idx="1"/>
          </p:nvPr>
        </p:nvSpPr>
        <p:spPr bwMode="auto">
          <a:xfrm>
            <a:off x="457200" y="1905000"/>
            <a:ext cx="8229600" cy="4648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90000"/>
              </a:lnSpc>
              <a:buFontTx/>
              <a:buChar char="•"/>
            </a:pPr>
            <a:r>
              <a:rPr lang="en-US" altLang="en-US" sz="3200">
                <a:solidFill>
                  <a:srgbClr val="FFFFFF"/>
                </a:solidFill>
              </a:rPr>
              <a:t>The rocks brought back by the apollo astronauts have hardly changed since the creation of the solar system leading scientists to believe that they and the solar system are 4.6 billion years old.</a:t>
            </a:r>
          </a:p>
          <a:p>
            <a:pPr eaLnBrk="1" hangingPunct="1">
              <a:lnSpc>
                <a:spcPct val="90000"/>
              </a:lnSpc>
              <a:buFontTx/>
              <a:buChar char="•"/>
            </a:pPr>
            <a:r>
              <a:rPr lang="en-US" altLang="en-US" sz="3200">
                <a:solidFill>
                  <a:srgbClr val="FFFFFF"/>
                </a:solidFill>
              </a:rPr>
              <a:t>By studying the rate of cratering on the moon’s surface, scientists are able to estimate the age of any body to estimate how old its surface is-even without bringing back a rock sample.</a:t>
            </a:r>
          </a:p>
          <a:p>
            <a:pPr eaLnBrk="1" hangingPunct="1">
              <a:buFontTx/>
              <a:buChar char="•"/>
            </a:pPr>
            <a:endParaRPr lang="en-US" altLang="en-US" sz="3200"/>
          </a:p>
          <a:p>
            <a:pPr eaLnBrk="1" hangingPunct="1"/>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478BFBC7-AFCD-69C8-F0E0-CCE402BE3B0B}"/>
              </a:ext>
            </a:extLst>
          </p:cNvPr>
          <p:cNvSpPr>
            <a:spLocks noGrp="1" noChangeArrowheads="1"/>
          </p:cNvSpPr>
          <p:nvPr>
            <p:ph type="title"/>
          </p:nvPr>
        </p:nvSpPr>
        <p:spPr>
          <a:xfrm>
            <a:off x="762000" y="381000"/>
            <a:ext cx="6553200" cy="1295400"/>
          </a:xfrm>
          <a:solidFill>
            <a:schemeClr val="tx1"/>
          </a:solidFill>
        </p:spPr>
        <p:txBody>
          <a:bodyPr/>
          <a:lstStyle/>
          <a:p>
            <a:pPr eaLnBrk="1" hangingPunct="1"/>
            <a:r>
              <a:rPr lang="en-US" altLang="en-US" sz="4800" b="1">
                <a:solidFill>
                  <a:srgbClr val="FFFF00"/>
                </a:solidFill>
              </a:rPr>
              <a:t>Big Ideas</a:t>
            </a:r>
          </a:p>
        </p:txBody>
      </p:sp>
      <p:sp>
        <p:nvSpPr>
          <p:cNvPr id="43011" name="Rectangle 3">
            <a:extLst>
              <a:ext uri="{FF2B5EF4-FFF2-40B4-BE49-F238E27FC236}">
                <a16:creationId xmlns:a16="http://schemas.microsoft.com/office/drawing/2014/main" id="{E20B6B70-BEAD-C4FB-D79A-82C5C92150AB}"/>
              </a:ext>
            </a:extLst>
          </p:cNvPr>
          <p:cNvSpPr>
            <a:spLocks noGrp="1" noChangeArrowheads="1"/>
          </p:cNvSpPr>
          <p:nvPr>
            <p:ph type="body" idx="1"/>
          </p:nvPr>
        </p:nvSpPr>
        <p:spPr bwMode="auto">
          <a:xfrm>
            <a:off x="457200" y="1905000"/>
            <a:ext cx="8229600" cy="4648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buFontTx/>
              <a:buChar char="•"/>
            </a:pPr>
            <a:r>
              <a:rPr lang="en-US" altLang="en-US" sz="3000"/>
              <a:t>The Earth’s moon probably formed by a giant impact with another small planet that put a portion of the earth’s mantle into space</a:t>
            </a:r>
          </a:p>
          <a:p>
            <a:pPr eaLnBrk="1" hangingPunct="1">
              <a:buFontTx/>
              <a:buChar char="•"/>
            </a:pPr>
            <a:r>
              <a:rPr lang="en-US" altLang="en-US" sz="3000"/>
              <a:t>The moon’s phases are caused by the moons orbit.  At different times of the month, we view different amounts of sunlight on the moon because of the moon’s position relative to the sun and the Earth</a:t>
            </a:r>
          </a:p>
          <a:p>
            <a:pPr eaLnBrk="1" hangingPunct="1"/>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26977F8-F4D5-F338-7FFD-A1548C475517}"/>
              </a:ext>
            </a:extLst>
          </p:cNvPr>
          <p:cNvSpPr>
            <a:spLocks noGrp="1" noChangeArrowheads="1"/>
          </p:cNvSpPr>
          <p:nvPr>
            <p:ph type="title"/>
          </p:nvPr>
        </p:nvSpPr>
        <p:spPr>
          <a:xfrm>
            <a:off x="609600" y="381000"/>
            <a:ext cx="6705600" cy="1371600"/>
          </a:xfrm>
          <a:solidFill>
            <a:schemeClr val="tx1"/>
          </a:solidFill>
        </p:spPr>
        <p:txBody>
          <a:bodyPr/>
          <a:lstStyle/>
          <a:p>
            <a:pPr eaLnBrk="1" hangingPunct="1"/>
            <a:r>
              <a:rPr lang="en-US" altLang="en-US" sz="4800" b="1">
                <a:solidFill>
                  <a:srgbClr val="FFFF00"/>
                </a:solidFill>
              </a:rPr>
              <a:t>Moon name and where it rises and sets</a:t>
            </a:r>
          </a:p>
        </p:txBody>
      </p:sp>
      <p:sp>
        <p:nvSpPr>
          <p:cNvPr id="29699" name="Rectangle 3">
            <a:extLst>
              <a:ext uri="{FF2B5EF4-FFF2-40B4-BE49-F238E27FC236}">
                <a16:creationId xmlns:a16="http://schemas.microsoft.com/office/drawing/2014/main" id="{3E1FEB7A-0AFA-50E5-33BC-EB7ACC2766B0}"/>
              </a:ext>
            </a:extLst>
          </p:cNvPr>
          <p:cNvSpPr>
            <a:spLocks noGrp="1" noChangeArrowheads="1"/>
          </p:cNvSpPr>
          <p:nvPr>
            <p:ph type="body" idx="1"/>
          </p:nvPr>
        </p:nvSpPr>
        <p:spPr bwMode="auto">
          <a:xfrm>
            <a:off x="228600" y="1905000"/>
            <a:ext cx="8229600" cy="4525963"/>
          </a:xfrm>
        </p:spPr>
        <p:txBody>
          <a:bodyPr vert="horz" wrap="square" lIns="91440" tIns="45720" rIns="91440" bIns="45720" numCol="1" anchor="t" anchorCtr="0" compatLnSpc="1">
            <a:prstTxWarp prst="textNoShape">
              <a:avLst/>
            </a:prstTxWarp>
          </a:bodyPr>
          <a:lstStyle/>
          <a:p>
            <a:pPr eaLnBrk="1" hangingPunct="1">
              <a:lnSpc>
                <a:spcPct val="90000"/>
              </a:lnSpc>
              <a:buFontTx/>
              <a:buChar char="•"/>
              <a:defRPr/>
            </a:pPr>
            <a:r>
              <a:rPr lang="en-US" altLang="en-US" sz="3200" dirty="0"/>
              <a:t>The Earth has one moon. In </a:t>
            </a:r>
            <a:r>
              <a:rPr lang="en-US" altLang="en-US" sz="3200" dirty="0" err="1"/>
              <a:t>latin</a:t>
            </a:r>
            <a:r>
              <a:rPr lang="en-US" altLang="en-US" sz="3200" dirty="0"/>
              <a:t> the moon is called Luna.</a:t>
            </a:r>
          </a:p>
          <a:p>
            <a:pPr eaLnBrk="1" hangingPunct="1">
              <a:lnSpc>
                <a:spcPct val="90000"/>
              </a:lnSpc>
              <a:buFontTx/>
              <a:buChar char="•"/>
              <a:defRPr/>
            </a:pPr>
            <a:endParaRPr lang="en-US" altLang="en-US" sz="3200" dirty="0"/>
          </a:p>
          <a:p>
            <a:pPr eaLnBrk="1" hangingPunct="1">
              <a:lnSpc>
                <a:spcPct val="90000"/>
              </a:lnSpc>
              <a:buFontTx/>
              <a:buChar char="•"/>
              <a:defRPr/>
            </a:pPr>
            <a:r>
              <a:rPr lang="en-US" altLang="en-US" sz="3200" dirty="0"/>
              <a:t>The moon rises in the east and sets in the west.</a:t>
            </a:r>
          </a:p>
          <a:p>
            <a:pPr eaLnBrk="1" hangingPunct="1">
              <a:lnSpc>
                <a:spcPct val="90000"/>
              </a:lnSpc>
              <a:buFontTx/>
              <a:buChar char="•"/>
              <a:defRPr/>
            </a:pPr>
            <a:endParaRPr lang="en-US" altLang="en-US" sz="3200" dirty="0"/>
          </a:p>
          <a:p>
            <a:pPr marL="0" indent="0" eaLnBrk="1" hangingPunct="1">
              <a:lnSpc>
                <a:spcPct val="90000"/>
              </a:lnSpc>
              <a:defRPr/>
            </a:pPr>
            <a:endParaRPr lang="en-US" altLang="en-US" sz="3200" dirty="0"/>
          </a:p>
          <a:p>
            <a:pPr eaLnBrk="1" hangingPunct="1">
              <a:lnSpc>
                <a:spcPct val="90000"/>
              </a:lnSpc>
              <a:buFontTx/>
              <a:buChar char="•"/>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p:cTn id="7" dur="1000" fill="hold"/>
                                        <p:tgtEl>
                                          <p:spTgt spid="2969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969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969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9699">
                                            <p:txEl>
                                              <p:pRg st="2" end="2"/>
                                            </p:txEl>
                                          </p:spTgt>
                                        </p:tgtEl>
                                        <p:attrNameLst>
                                          <p:attrName>style.visibility</p:attrName>
                                        </p:attrNameLst>
                                      </p:cBhvr>
                                      <p:to>
                                        <p:strVal val="visible"/>
                                      </p:to>
                                    </p:set>
                                    <p:anim calcmode="lin" valueType="num">
                                      <p:cBhvr>
                                        <p:cTn id="14" dur="1000" fill="hold"/>
                                        <p:tgtEl>
                                          <p:spTgt spid="29699">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9699">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10808FD-E4CF-ED90-48AD-A811B7BADE83}"/>
              </a:ext>
            </a:extLst>
          </p:cNvPr>
          <p:cNvSpPr>
            <a:spLocks noGrp="1" noChangeArrowheads="1"/>
          </p:cNvSpPr>
          <p:nvPr>
            <p:ph type="title"/>
          </p:nvPr>
        </p:nvSpPr>
        <p:spPr>
          <a:xfrm>
            <a:off x="609600" y="381000"/>
            <a:ext cx="6705600" cy="1371600"/>
          </a:xfrm>
          <a:solidFill>
            <a:schemeClr val="tx1"/>
          </a:solidFill>
        </p:spPr>
        <p:txBody>
          <a:bodyPr/>
          <a:lstStyle/>
          <a:p>
            <a:pPr eaLnBrk="1" hangingPunct="1"/>
            <a:r>
              <a:rPr lang="en-US" altLang="en-US" sz="4800" b="1">
                <a:solidFill>
                  <a:srgbClr val="FFFF00"/>
                </a:solidFill>
              </a:rPr>
              <a:t>Why do we see the moon?</a:t>
            </a:r>
          </a:p>
        </p:txBody>
      </p:sp>
      <p:sp>
        <p:nvSpPr>
          <p:cNvPr id="29699" name="Rectangle 3">
            <a:extLst>
              <a:ext uri="{FF2B5EF4-FFF2-40B4-BE49-F238E27FC236}">
                <a16:creationId xmlns:a16="http://schemas.microsoft.com/office/drawing/2014/main" id="{4DF03CC7-3674-6AB0-578C-4F950589C662}"/>
              </a:ext>
            </a:extLst>
          </p:cNvPr>
          <p:cNvSpPr>
            <a:spLocks noGrp="1" noChangeArrowheads="1"/>
          </p:cNvSpPr>
          <p:nvPr>
            <p:ph type="body" idx="1"/>
          </p:nvPr>
        </p:nvSpPr>
        <p:spPr bwMode="auto">
          <a:xfrm>
            <a:off x="228600" y="1905000"/>
            <a:ext cx="8229600" cy="4525963"/>
          </a:xfrm>
        </p:spPr>
        <p:txBody>
          <a:bodyPr vert="horz" wrap="square" lIns="91440" tIns="45720" rIns="91440" bIns="45720" numCol="1" anchor="t" anchorCtr="0" compatLnSpc="1">
            <a:prstTxWarp prst="textNoShape">
              <a:avLst/>
            </a:prstTxWarp>
          </a:bodyPr>
          <a:lstStyle/>
          <a:p>
            <a:pPr eaLnBrk="1" hangingPunct="1">
              <a:buFontTx/>
              <a:buChar char="•"/>
              <a:defRPr/>
            </a:pPr>
            <a:r>
              <a:rPr lang="en-US" altLang="en-US" sz="3200" dirty="0">
                <a:solidFill>
                  <a:srgbClr val="FFFFFF"/>
                </a:solidFill>
              </a:rPr>
              <a:t>The moon does not give off its own light.  It is the light from sun reflecting off the surface of the moon that creates light.</a:t>
            </a:r>
          </a:p>
          <a:p>
            <a:pPr eaLnBrk="1" hangingPunct="1">
              <a:buFontTx/>
              <a:buChar char="•"/>
              <a:defRPr/>
            </a:pPr>
            <a:endParaRPr lang="en-US" altLang="en-US" sz="3200" dirty="0">
              <a:solidFill>
                <a:srgbClr val="FFFFFF"/>
              </a:solidFill>
            </a:endParaRPr>
          </a:p>
          <a:p>
            <a:pPr eaLnBrk="1" hangingPunct="1">
              <a:buFontTx/>
              <a:buChar char="•"/>
              <a:defRPr/>
            </a:pPr>
            <a:r>
              <a:rPr lang="en-US" altLang="en-US" sz="3200" dirty="0">
                <a:solidFill>
                  <a:srgbClr val="FFFFFF"/>
                </a:solidFill>
              </a:rPr>
              <a:t>50% of the moon is always lit up by the sun.</a:t>
            </a:r>
          </a:p>
          <a:p>
            <a:pPr eaLnBrk="1" hangingPunct="1">
              <a:lnSpc>
                <a:spcPct val="90000"/>
              </a:lnSpc>
              <a:buFontTx/>
              <a:buChar char="•"/>
              <a:defRPr/>
            </a:pPr>
            <a:endParaRPr lang="en-US" altLang="en-US" sz="3200" dirty="0"/>
          </a:p>
          <a:p>
            <a:pPr eaLnBrk="1" hangingPunct="1">
              <a:lnSpc>
                <a:spcPct val="90000"/>
              </a:lnSpc>
              <a:buFontTx/>
              <a:buChar char="•"/>
              <a:defRPr/>
            </a:pPr>
            <a:endParaRPr lang="en-US" altLang="en-US" sz="3200" dirty="0"/>
          </a:p>
          <a:p>
            <a:pPr marL="0" indent="0" eaLnBrk="1" hangingPunct="1">
              <a:lnSpc>
                <a:spcPct val="90000"/>
              </a:lnSpc>
              <a:defRPr/>
            </a:pPr>
            <a:endParaRPr lang="en-US" altLang="en-US" sz="3200" dirty="0"/>
          </a:p>
          <a:p>
            <a:pPr eaLnBrk="1" hangingPunct="1">
              <a:lnSpc>
                <a:spcPct val="90000"/>
              </a:lnSpc>
              <a:buFontTx/>
              <a:buChar char="•"/>
              <a:defRPr/>
            </a:pPr>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80BF4FF-2CA4-90FB-AADF-32845FF25B9F}"/>
              </a:ext>
            </a:extLst>
          </p:cNvPr>
          <p:cNvSpPr>
            <a:spLocks noGrp="1" noChangeArrowheads="1"/>
          </p:cNvSpPr>
          <p:nvPr>
            <p:ph type="title"/>
          </p:nvPr>
        </p:nvSpPr>
        <p:spPr>
          <a:xfrm>
            <a:off x="762000" y="381000"/>
            <a:ext cx="6553200" cy="1295400"/>
          </a:xfrm>
          <a:solidFill>
            <a:schemeClr val="tx1"/>
          </a:solidFill>
        </p:spPr>
        <p:txBody>
          <a:bodyPr/>
          <a:lstStyle/>
          <a:p>
            <a:pPr eaLnBrk="1" hangingPunct="1"/>
            <a:r>
              <a:rPr lang="en-US" altLang="en-US" sz="4800" b="1">
                <a:solidFill>
                  <a:srgbClr val="FFFF00"/>
                </a:solidFill>
              </a:rPr>
              <a:t>Rotation and Revolution?</a:t>
            </a:r>
          </a:p>
        </p:txBody>
      </p:sp>
      <p:sp>
        <p:nvSpPr>
          <p:cNvPr id="16387" name="Rectangle 3">
            <a:extLst>
              <a:ext uri="{FF2B5EF4-FFF2-40B4-BE49-F238E27FC236}">
                <a16:creationId xmlns:a16="http://schemas.microsoft.com/office/drawing/2014/main" id="{0A757509-39E3-8B38-6475-BB1991C76C8C}"/>
              </a:ext>
            </a:extLst>
          </p:cNvPr>
          <p:cNvSpPr>
            <a:spLocks noGrp="1" noChangeArrowheads="1"/>
          </p:cNvSpPr>
          <p:nvPr>
            <p:ph type="body" idx="1"/>
          </p:nvPr>
        </p:nvSpPr>
        <p:spPr bwMode="auto">
          <a:xfrm>
            <a:off x="457200" y="1905000"/>
            <a:ext cx="8229600" cy="4648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buFontTx/>
              <a:buChar char="•"/>
            </a:pPr>
            <a:r>
              <a:rPr lang="en-US" altLang="en-US" sz="3200"/>
              <a:t>The moon (Luna) rotates and revolves at the same rate of </a:t>
            </a:r>
            <a:r>
              <a:rPr lang="en-US" altLang="en-US" sz="3200" u="sng"/>
              <a:t>27.3 days</a:t>
            </a:r>
            <a:r>
              <a:rPr lang="en-US" altLang="en-US" sz="3200"/>
              <a:t>.</a:t>
            </a:r>
          </a:p>
          <a:p>
            <a:pPr eaLnBrk="1" hangingPunct="1">
              <a:buFontTx/>
              <a:buChar char="•"/>
            </a:pPr>
            <a:endParaRPr lang="en-US" altLang="en-US"/>
          </a:p>
          <a:p>
            <a:pPr eaLnBrk="1" hangingPunct="1"/>
            <a:endParaRPr lang="en-US" altLang="en-US"/>
          </a:p>
        </p:txBody>
      </p:sp>
      <p:pic>
        <p:nvPicPr>
          <p:cNvPr id="16388" name="Picture 2">
            <a:extLst>
              <a:ext uri="{FF2B5EF4-FFF2-40B4-BE49-F238E27FC236}">
                <a16:creationId xmlns:a16="http://schemas.microsoft.com/office/drawing/2014/main" id="{66625054-A4E0-CEFD-7C08-9485F2F63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2998788"/>
            <a:ext cx="4622800"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BF62713-5B60-4C11-436E-903DE73DBA04}"/>
              </a:ext>
            </a:extLst>
          </p:cNvPr>
          <p:cNvSpPr>
            <a:spLocks noGrp="1" noChangeArrowheads="1"/>
          </p:cNvSpPr>
          <p:nvPr>
            <p:ph type="title"/>
          </p:nvPr>
        </p:nvSpPr>
        <p:spPr>
          <a:xfrm>
            <a:off x="762000" y="381000"/>
            <a:ext cx="6553200" cy="1295400"/>
          </a:xfrm>
          <a:solidFill>
            <a:schemeClr val="tx1"/>
          </a:solidFill>
        </p:spPr>
        <p:txBody>
          <a:bodyPr/>
          <a:lstStyle/>
          <a:p>
            <a:pPr eaLnBrk="1" hangingPunct="1"/>
            <a:r>
              <a:rPr lang="en-US" altLang="en-US" sz="4800" b="1">
                <a:solidFill>
                  <a:srgbClr val="FFFF00"/>
                </a:solidFill>
              </a:rPr>
              <a:t>Rotation</a:t>
            </a:r>
          </a:p>
        </p:txBody>
      </p:sp>
      <p:sp>
        <p:nvSpPr>
          <p:cNvPr id="17411" name="Rectangle 3">
            <a:extLst>
              <a:ext uri="{FF2B5EF4-FFF2-40B4-BE49-F238E27FC236}">
                <a16:creationId xmlns:a16="http://schemas.microsoft.com/office/drawing/2014/main" id="{73D346B6-FDE9-8C24-A29F-4F1DD7D7C46C}"/>
              </a:ext>
            </a:extLst>
          </p:cNvPr>
          <p:cNvSpPr>
            <a:spLocks noGrp="1" noChangeArrowheads="1"/>
          </p:cNvSpPr>
          <p:nvPr>
            <p:ph type="body" idx="1"/>
          </p:nvPr>
        </p:nvSpPr>
        <p:spPr bwMode="auto">
          <a:xfrm>
            <a:off x="457200" y="1905000"/>
            <a:ext cx="8229600" cy="4648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buFontTx/>
              <a:buChar char="•"/>
            </a:pPr>
            <a:r>
              <a:rPr lang="en-US" altLang="en-US" sz="3200" dirty="0">
                <a:solidFill>
                  <a:srgbClr val="FFFFFF"/>
                </a:solidFill>
              </a:rPr>
              <a:t>Even though the moon rotates, the same side of the moon always faces the Earth.</a:t>
            </a:r>
          </a:p>
          <a:p>
            <a:pPr eaLnBrk="1" hangingPunct="1">
              <a:buFontTx/>
              <a:buChar char="•"/>
            </a:pPr>
            <a:endParaRPr lang="en-US" altLang="en-US" sz="3200" dirty="0"/>
          </a:p>
          <a:p>
            <a:pPr eaLnBrk="1" hangingPunct="1">
              <a:buFontTx/>
              <a:buChar char="•"/>
            </a:pPr>
            <a:r>
              <a:rPr lang="en-US" altLang="en-US" sz="3200" dirty="0"/>
              <a:t>When you look down on the earth it rotates counterclockwise (prograde motion).</a:t>
            </a:r>
          </a:p>
          <a:p>
            <a:pPr eaLnBrk="1" hangingPunct="1">
              <a:buFontTx/>
              <a:buChar char="•"/>
            </a:pPr>
            <a:endParaRPr lang="en-US" altLang="en-US" sz="3200" dirty="0">
              <a:solidFill>
                <a:srgbClr val="FFFFFF"/>
              </a:solidFill>
            </a:endParaRPr>
          </a:p>
          <a:p>
            <a:pPr eaLnBrk="1" hangingPunct="1">
              <a:buFontTx/>
              <a:buChar char="•"/>
            </a:pPr>
            <a:endParaRPr lang="en-US" altLang="en-US" sz="3200" dirty="0"/>
          </a:p>
          <a:p>
            <a:pPr eaLnBrk="1" hangingPunct="1">
              <a:buFontTx/>
              <a:buChar char="•"/>
            </a:pPr>
            <a:endParaRPr lang="en-US" altLang="en-US" dirty="0"/>
          </a:p>
          <a:p>
            <a:pPr eaLnBrk="1" hangingPunct="1"/>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18CA804-FCCF-2205-E0BD-623D3D3BBBF2}"/>
              </a:ext>
            </a:extLst>
          </p:cNvPr>
          <p:cNvSpPr>
            <a:spLocks noGrp="1" noChangeArrowheads="1"/>
          </p:cNvSpPr>
          <p:nvPr>
            <p:ph type="title"/>
          </p:nvPr>
        </p:nvSpPr>
        <p:spPr>
          <a:xfrm>
            <a:off x="762000" y="381000"/>
            <a:ext cx="6553200" cy="1295400"/>
          </a:xfrm>
          <a:solidFill>
            <a:schemeClr val="tx1"/>
          </a:solidFill>
        </p:spPr>
        <p:txBody>
          <a:bodyPr/>
          <a:lstStyle/>
          <a:p>
            <a:pPr eaLnBrk="1" hangingPunct="1"/>
            <a:r>
              <a:rPr lang="en-US" altLang="en-US" sz="4800" b="1">
                <a:solidFill>
                  <a:srgbClr val="FFFF00"/>
                </a:solidFill>
              </a:rPr>
              <a:t>Moon Phases</a:t>
            </a:r>
          </a:p>
        </p:txBody>
      </p:sp>
      <p:sp>
        <p:nvSpPr>
          <p:cNvPr id="18435" name="Rectangle 3">
            <a:extLst>
              <a:ext uri="{FF2B5EF4-FFF2-40B4-BE49-F238E27FC236}">
                <a16:creationId xmlns:a16="http://schemas.microsoft.com/office/drawing/2014/main" id="{49F48D07-6303-49B1-7968-FF30A41D800A}"/>
              </a:ext>
            </a:extLst>
          </p:cNvPr>
          <p:cNvSpPr>
            <a:spLocks noGrp="1" noChangeArrowheads="1"/>
          </p:cNvSpPr>
          <p:nvPr>
            <p:ph type="body" idx="1"/>
          </p:nvPr>
        </p:nvSpPr>
        <p:spPr bwMode="auto">
          <a:xfrm>
            <a:off x="457200" y="1905000"/>
            <a:ext cx="8229600" cy="4648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buFontTx/>
              <a:buChar char="•"/>
            </a:pPr>
            <a:r>
              <a:rPr lang="en-US" altLang="en-US" sz="3200">
                <a:solidFill>
                  <a:srgbClr val="FFFFFF"/>
                </a:solidFill>
              </a:rPr>
              <a:t>The different forms that the Moon takes in its appearance from Earth.</a:t>
            </a:r>
            <a:endParaRPr lang="en-US" altLang="en-US" sz="3200"/>
          </a:p>
          <a:p>
            <a:pPr eaLnBrk="1" hangingPunct="1">
              <a:buFontTx/>
              <a:buChar char="•"/>
            </a:pPr>
            <a:endParaRPr lang="en-US" altLang="en-US" sz="3200">
              <a:solidFill>
                <a:srgbClr val="FFFFFF"/>
              </a:solidFill>
            </a:endParaRPr>
          </a:p>
          <a:p>
            <a:pPr eaLnBrk="1" hangingPunct="1">
              <a:buFontTx/>
              <a:buChar char="•"/>
            </a:pPr>
            <a:endParaRPr lang="en-US" altLang="en-US" sz="3200"/>
          </a:p>
          <a:p>
            <a:pPr eaLnBrk="1" hangingPunct="1">
              <a:buFontTx/>
              <a:buChar char="•"/>
            </a:pPr>
            <a:endParaRPr lang="en-US" altLang="en-US"/>
          </a:p>
          <a:p>
            <a:pPr eaLnBrk="1" hangingPunct="1"/>
            <a:endParaRPr lang="en-US" altLang="en-US"/>
          </a:p>
        </p:txBody>
      </p:sp>
      <p:pic>
        <p:nvPicPr>
          <p:cNvPr id="18436" name="Picture 4">
            <a:extLst>
              <a:ext uri="{FF2B5EF4-FFF2-40B4-BE49-F238E27FC236}">
                <a16:creationId xmlns:a16="http://schemas.microsoft.com/office/drawing/2014/main" id="{35B27932-6A3F-AF8C-C703-6AAEC688E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124200"/>
            <a:ext cx="57150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08EAFB8-CD14-684E-CE15-EC067E33F0D5}"/>
              </a:ext>
            </a:extLst>
          </p:cNvPr>
          <p:cNvSpPr>
            <a:spLocks noGrp="1" noChangeArrowheads="1"/>
          </p:cNvSpPr>
          <p:nvPr>
            <p:ph type="title"/>
          </p:nvPr>
        </p:nvSpPr>
        <p:spPr>
          <a:xfrm>
            <a:off x="609600" y="381000"/>
            <a:ext cx="6705600" cy="1371600"/>
          </a:xfrm>
          <a:solidFill>
            <a:schemeClr val="tx1"/>
          </a:solidFill>
        </p:spPr>
        <p:txBody>
          <a:bodyPr/>
          <a:lstStyle/>
          <a:p>
            <a:pPr eaLnBrk="1" hangingPunct="1"/>
            <a:r>
              <a:rPr lang="en-US" altLang="en-US" sz="4800" b="1">
                <a:solidFill>
                  <a:srgbClr val="FFFF00"/>
                </a:solidFill>
              </a:rPr>
              <a:t>Why does the moon have phases?</a:t>
            </a:r>
          </a:p>
        </p:txBody>
      </p:sp>
      <p:sp>
        <p:nvSpPr>
          <p:cNvPr id="29699" name="Rectangle 3">
            <a:extLst>
              <a:ext uri="{FF2B5EF4-FFF2-40B4-BE49-F238E27FC236}">
                <a16:creationId xmlns:a16="http://schemas.microsoft.com/office/drawing/2014/main" id="{648719B3-9409-F170-5D72-6D22C0AD4BFA}"/>
              </a:ext>
            </a:extLst>
          </p:cNvPr>
          <p:cNvSpPr>
            <a:spLocks noGrp="1" noChangeArrowheads="1"/>
          </p:cNvSpPr>
          <p:nvPr>
            <p:ph type="body" idx="1"/>
          </p:nvPr>
        </p:nvSpPr>
        <p:spPr bwMode="auto">
          <a:xfrm>
            <a:off x="228600" y="1905000"/>
            <a:ext cx="82296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90000"/>
              </a:lnSpc>
              <a:buFontTx/>
              <a:buChar char="•"/>
            </a:pPr>
            <a:r>
              <a:rPr lang="en-US" altLang="en-US" sz="3200"/>
              <a:t>The revolution of the Moon around the Earth causes the Moon to appear to have phases.</a:t>
            </a:r>
          </a:p>
          <a:p>
            <a:pPr eaLnBrk="1" hangingPunct="1">
              <a:lnSpc>
                <a:spcPct val="90000"/>
              </a:lnSpc>
              <a:buFontTx/>
              <a:buChar char="•"/>
            </a:pPr>
            <a:endParaRPr lang="en-US" altLang="en-US" sz="3200"/>
          </a:p>
          <a:p>
            <a:pPr eaLnBrk="1" hangingPunct="1">
              <a:buFontTx/>
              <a:buChar char="•"/>
            </a:pPr>
            <a:r>
              <a:rPr lang="en-US" altLang="en-US" sz="3200">
                <a:solidFill>
                  <a:srgbClr val="FFFFFF"/>
                </a:solidFill>
              </a:rPr>
              <a:t>As the moon orbits Earth, its position in the sky changes which produces the different phases of the moon we see each month.</a:t>
            </a:r>
          </a:p>
          <a:p>
            <a:pPr eaLnBrk="1" hangingPunct="1">
              <a:lnSpc>
                <a:spcPct val="90000"/>
              </a:lnSpc>
              <a:buFontTx/>
              <a:buChar char="•"/>
            </a:pPr>
            <a:endParaRPr lang="en-US" altLang="en-US" sz="3200"/>
          </a:p>
          <a:p>
            <a:pPr eaLnBrk="1" hangingPunct="1">
              <a:lnSpc>
                <a:spcPct val="90000"/>
              </a:lnSpc>
              <a:buFontTx/>
              <a:buChar char="•"/>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p:cTn id="7" dur="1000" fill="hold"/>
                                        <p:tgtEl>
                                          <p:spTgt spid="2969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969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969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9699">
                                            <p:txEl>
                                              <p:pRg st="2" end="2"/>
                                            </p:txEl>
                                          </p:spTgt>
                                        </p:tgtEl>
                                        <p:attrNameLst>
                                          <p:attrName>style.visibility</p:attrName>
                                        </p:attrNameLst>
                                      </p:cBhvr>
                                      <p:to>
                                        <p:strVal val="visible"/>
                                      </p:to>
                                    </p:set>
                                    <p:anim calcmode="lin" valueType="num">
                                      <p:cBhvr>
                                        <p:cTn id="14" dur="1000" fill="hold"/>
                                        <p:tgtEl>
                                          <p:spTgt spid="29699">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9699">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936</TotalTime>
  <Words>1079</Words>
  <Application>Microsoft Office PowerPoint</Application>
  <PresentationFormat>On-screen Show (4:3)</PresentationFormat>
  <Paragraphs>156</Paragraphs>
  <Slides>32</Slides>
  <Notes>9</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Gill Sans MT</vt:lpstr>
      <vt:lpstr>Goudy Old Style</vt:lpstr>
      <vt:lpstr>Times New Roman</vt:lpstr>
      <vt:lpstr>Default Design</vt:lpstr>
      <vt:lpstr>Custom Design</vt:lpstr>
      <vt:lpstr>Phases of the Moon and moon basics</vt:lpstr>
      <vt:lpstr>Learning Objectives</vt:lpstr>
      <vt:lpstr>Satellites</vt:lpstr>
      <vt:lpstr>Moon name and where it rises and sets</vt:lpstr>
      <vt:lpstr>Why do we see the moon?</vt:lpstr>
      <vt:lpstr>Rotation and Revolution?</vt:lpstr>
      <vt:lpstr>Rotation</vt:lpstr>
      <vt:lpstr>Moon Phases</vt:lpstr>
      <vt:lpstr>Why does the moon have phases?</vt:lpstr>
      <vt:lpstr>Waxing and Waning mean?</vt:lpstr>
      <vt:lpstr>Rotation/Revolution and Phase Cycle</vt:lpstr>
      <vt:lpstr>8 Phases of the Moon</vt:lpstr>
      <vt:lpstr>Phases of Moon Rap Song</vt:lpstr>
      <vt:lpstr>PowerPoint Presentation</vt:lpstr>
      <vt:lpstr>New Moon</vt:lpstr>
      <vt:lpstr>Waxing Crescent</vt:lpstr>
      <vt:lpstr>First Quarter or Half Moon</vt:lpstr>
      <vt:lpstr>Waxing Gibbous</vt:lpstr>
      <vt:lpstr>Full Moon</vt:lpstr>
      <vt:lpstr>Waning Gibbous</vt:lpstr>
      <vt:lpstr>Last Quarter or Half Moon</vt:lpstr>
      <vt:lpstr>Waning Crescent</vt:lpstr>
      <vt:lpstr>Phases During Day and Night</vt:lpstr>
      <vt:lpstr>PowerPoint Presentation</vt:lpstr>
      <vt:lpstr>Can See The Phases of the Moon Song</vt:lpstr>
      <vt:lpstr>Main Theory on formation of Moon</vt:lpstr>
      <vt:lpstr>Other Theory on formation of moon</vt:lpstr>
      <vt:lpstr>Other Theory on formation of moon</vt:lpstr>
      <vt:lpstr>Other Theory on formation of moon</vt:lpstr>
      <vt:lpstr>Moons basic composition</vt:lpstr>
      <vt:lpstr>Moons basic composition?</vt:lpstr>
      <vt:lpstr>Big Ideas</vt:lpstr>
    </vt:vector>
  </TitlesOfParts>
  <Company>WSE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WSE</dc:creator>
  <cp:lastModifiedBy>Berger, Jerry</cp:lastModifiedBy>
  <cp:revision>102</cp:revision>
  <dcterms:created xsi:type="dcterms:W3CDTF">2001-07-23T19:26:52Z</dcterms:created>
  <dcterms:modified xsi:type="dcterms:W3CDTF">2023-02-03T01:05:14Z</dcterms:modified>
</cp:coreProperties>
</file>